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5" r:id="rId2"/>
    <p:sldId id="271" r:id="rId3"/>
    <p:sldId id="306" r:id="rId4"/>
    <p:sldId id="307" r:id="rId5"/>
    <p:sldId id="371" r:id="rId6"/>
    <p:sldId id="310" r:id="rId7"/>
    <p:sldId id="302" r:id="rId8"/>
    <p:sldId id="259" r:id="rId9"/>
    <p:sldId id="372" r:id="rId10"/>
    <p:sldId id="335" r:id="rId11"/>
    <p:sldId id="373" r:id="rId12"/>
    <p:sldId id="375" r:id="rId13"/>
    <p:sldId id="374" r:id="rId14"/>
    <p:sldId id="376" r:id="rId15"/>
    <p:sldId id="349" r:id="rId16"/>
    <p:sldId id="377" r:id="rId17"/>
    <p:sldId id="378" r:id="rId18"/>
    <p:sldId id="379" r:id="rId19"/>
    <p:sldId id="380" r:id="rId20"/>
    <p:sldId id="381" r:id="rId21"/>
    <p:sldId id="350" r:id="rId22"/>
    <p:sldId id="382" r:id="rId23"/>
    <p:sldId id="384" r:id="rId24"/>
    <p:sldId id="385" r:id="rId25"/>
    <p:sldId id="386" r:id="rId26"/>
    <p:sldId id="387" r:id="rId27"/>
    <p:sldId id="388" r:id="rId28"/>
    <p:sldId id="390" r:id="rId29"/>
    <p:sldId id="391" r:id="rId30"/>
    <p:sldId id="273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F8B"/>
    <a:srgbClr val="EBEFF8"/>
    <a:srgbClr val="B1C8D7"/>
    <a:srgbClr val="3F6AB7"/>
    <a:srgbClr val="335899"/>
    <a:srgbClr val="004F8A"/>
    <a:srgbClr val="B3BEDF"/>
    <a:srgbClr val="7991CE"/>
    <a:srgbClr val="EBEFF7"/>
    <a:srgbClr val="0072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93" autoAdjust="0"/>
    <p:restoredTop sz="94660"/>
  </p:normalViewPr>
  <p:slideViewPr>
    <p:cSldViewPr snapToGrid="0" showGuides="1">
      <p:cViewPr varScale="1">
        <p:scale>
          <a:sx n="208" d="100"/>
          <a:sy n="208" d="100"/>
        </p:scale>
        <p:origin x="1800" y="184"/>
      </p:cViewPr>
      <p:guideLst>
        <p:guide orient="horz" pos="213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 userDrawn="1"/>
        </p:nvSpPr>
        <p:spPr>
          <a:xfrm>
            <a:off x="2019869" y="5501898"/>
            <a:ext cx="10172131" cy="1284102"/>
          </a:xfrm>
          <a:prstGeom prst="roundRect">
            <a:avLst>
              <a:gd name="adj" fmla="val 0"/>
            </a:avLst>
          </a:prstGeom>
          <a:solidFill>
            <a:srgbClr val="004F8A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 userDrawn="1"/>
        </p:nvSpPr>
        <p:spPr>
          <a:xfrm>
            <a:off x="0" y="5501898"/>
            <a:ext cx="3048000" cy="1284102"/>
          </a:xfrm>
          <a:custGeom>
            <a:avLst/>
            <a:gdLst>
              <a:gd name="connsiteX0" fmla="*/ 0 w 3036468"/>
              <a:gd name="connsiteY0" fmla="*/ 0 h 1800000"/>
              <a:gd name="connsiteX1" fmla="*/ 3036468 w 3036468"/>
              <a:gd name="connsiteY1" fmla="*/ 0 h 1800000"/>
              <a:gd name="connsiteX2" fmla="*/ 2061536 w 3036468"/>
              <a:gd name="connsiteY2" fmla="*/ 1800000 h 1800000"/>
              <a:gd name="connsiteX3" fmla="*/ 0 w 3036468"/>
              <a:gd name="connsiteY3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6468" h="1800000">
                <a:moveTo>
                  <a:pt x="0" y="0"/>
                </a:moveTo>
                <a:lnTo>
                  <a:pt x="3036468" y="0"/>
                </a:lnTo>
                <a:lnTo>
                  <a:pt x="2061536" y="1800000"/>
                </a:lnTo>
                <a:lnTo>
                  <a:pt x="0" y="1800000"/>
                </a:lnTo>
                <a:close/>
              </a:path>
            </a:pathLst>
          </a:cu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5429898"/>
            <a:ext cx="12192000" cy="72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743201" y="5970198"/>
            <a:ext cx="9448799" cy="522360"/>
          </a:xfrm>
        </p:spPr>
        <p:txBody>
          <a:bodyPr anchor="ctr"/>
          <a:lstStyle>
            <a:lvl1pPr algn="l">
              <a:defRPr sz="6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62" y="5611454"/>
            <a:ext cx="1100407" cy="110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471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 userDrawn="1"/>
        </p:nvSpPr>
        <p:spPr>
          <a:xfrm>
            <a:off x="0" y="72000"/>
            <a:ext cx="1095825" cy="914400"/>
          </a:xfrm>
          <a:custGeom>
            <a:avLst/>
            <a:gdLst>
              <a:gd name="connsiteX0" fmla="*/ 0 w 1095825"/>
              <a:gd name="connsiteY0" fmla="*/ 0 h 914400"/>
              <a:gd name="connsiteX1" fmla="*/ 1095825 w 1095825"/>
              <a:gd name="connsiteY1" fmla="*/ 0 h 914400"/>
              <a:gd name="connsiteX2" fmla="*/ 608144 w 1095825"/>
              <a:gd name="connsiteY2" fmla="*/ 914400 h 914400"/>
              <a:gd name="connsiteX3" fmla="*/ 0 w 1095825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5825" h="914400">
                <a:moveTo>
                  <a:pt x="0" y="0"/>
                </a:moveTo>
                <a:lnTo>
                  <a:pt x="1095825" y="0"/>
                </a:lnTo>
                <a:lnTo>
                  <a:pt x="60814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2" y="238790"/>
            <a:ext cx="528467" cy="53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416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004F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813176" cy="6858000"/>
          </a:xfrm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46829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/>
        </p:nvSpPr>
        <p:spPr>
          <a:xfrm>
            <a:off x="0" y="72000"/>
            <a:ext cx="1095825" cy="914400"/>
          </a:xfrm>
          <a:custGeom>
            <a:avLst/>
            <a:gdLst>
              <a:gd name="connsiteX0" fmla="*/ 0 w 1095825"/>
              <a:gd name="connsiteY0" fmla="*/ 0 h 914400"/>
              <a:gd name="connsiteX1" fmla="*/ 1095825 w 1095825"/>
              <a:gd name="connsiteY1" fmla="*/ 0 h 914400"/>
              <a:gd name="connsiteX2" fmla="*/ 608144 w 1095825"/>
              <a:gd name="connsiteY2" fmla="*/ 914400 h 914400"/>
              <a:gd name="connsiteX3" fmla="*/ 0 w 1095825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5825" h="914400">
                <a:moveTo>
                  <a:pt x="0" y="0"/>
                </a:moveTo>
                <a:lnTo>
                  <a:pt x="1095825" y="0"/>
                </a:lnTo>
                <a:lnTo>
                  <a:pt x="60814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2" y="238790"/>
            <a:ext cx="528467" cy="53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977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7890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solidFill>
          <a:srgbClr val="004F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8458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72000"/>
            <a:ext cx="10515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DB26E-7550-4A68-B9ED-0930F4C79F79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598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6" r:id="rId6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参数估计与假设检验</a:t>
            </a:r>
          </a:p>
        </p:txBody>
      </p:sp>
    </p:spTree>
    <p:extLst>
      <p:ext uri="{BB962C8B-B14F-4D97-AF65-F5344CB8AC3E}">
        <p14:creationId xmlns:p14="http://schemas.microsoft.com/office/powerpoint/2010/main" val="34203635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zh-CN" altLang="en-US" dirty="0"/>
              <a:t>矩估计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1C6D93B-4E3D-E247-BEB9-777B285EBEB3}"/>
                  </a:ext>
                </a:extLst>
              </p:cNvPr>
              <p:cNvSpPr/>
              <p:nvPr/>
            </p:nvSpPr>
            <p:spPr>
              <a:xfrm>
                <a:off x="1095824" y="1167777"/>
                <a:ext cx="7064306" cy="4264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CN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通过样本矩估计总体矩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CN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以</a:t>
                </a:r>
                <a:r>
                  <a:rPr lang="en-US" kern="0" dirty="0" err="1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k阶原点矩为例</a:t>
                </a:r>
                <a:endParaRPr lang="en-US" kern="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kern="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kern="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CN" b="1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实例分析</a:t>
                </a:r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是从正态总体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中抽出的一个样本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是总体均值，也就是总体一阶原点矩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是总体方差，也就是总体二阶原点矩</a:t>
                </a:r>
                <a:r>
                  <a:rPr lang="en-CN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对总体均值的估计为</a:t>
                </a:r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 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sSub>
                          <m:sSubPr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总体方差的估计为</a:t>
                </a:r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sSup>
                          <m:sSupPr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CN" kern="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1C6D93B-4E3D-E247-BEB9-777B285EB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824" y="1167777"/>
                <a:ext cx="7064306" cy="4264822"/>
              </a:xfrm>
              <a:prstGeom prst="rect">
                <a:avLst/>
              </a:prstGeom>
              <a:blipFill>
                <a:blip r:embed="rId2"/>
                <a:stretch>
                  <a:fillRect l="-53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55E297D-389C-B04D-9015-A76CD0816E4F}"/>
                  </a:ext>
                </a:extLst>
              </p:cNvPr>
              <p:cNvSpPr/>
              <p:nvPr/>
            </p:nvSpPr>
            <p:spPr>
              <a:xfrm>
                <a:off x="3925818" y="1491308"/>
                <a:ext cx="1801967" cy="6486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CN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55E297D-389C-B04D-9015-A76CD0816E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818" y="1491308"/>
                <a:ext cx="1801967" cy="648639"/>
              </a:xfrm>
              <a:prstGeom prst="rect">
                <a:avLst/>
              </a:prstGeom>
              <a:blipFill>
                <a:blip r:embed="rId3"/>
                <a:stretch>
                  <a:fillRect l="-2098" t="-146154" b="-21538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66149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zh-CN" altLang="en-US" dirty="0"/>
              <a:t>极大似然估计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1C6D93B-4E3D-E247-BEB9-777B285EBEB3}"/>
                  </a:ext>
                </a:extLst>
              </p:cNvPr>
              <p:cNvSpPr/>
              <p:nvPr/>
            </p:nvSpPr>
            <p:spPr>
              <a:xfrm>
                <a:off x="1095824" y="1628046"/>
                <a:ext cx="10495053" cy="31570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当样本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满足独立同分布假设时，样本的联合密度函数如下：</a:t>
                </a:r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假设已经观察到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的取值，则应寻找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的值，使得这组观测到的样本出现的可能性尽量大。</a:t>
                </a:r>
                <a:r>
                  <a:rPr lang="en-CN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𝜕𝜃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func>
                              <m:funcPr>
                                <m:ctrlPr>
                                  <a:rPr lang="en-CN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e>
                            </m:func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𝜕𝜃</m:t>
                            </m:r>
                          </m:den>
                        </m:f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N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最大似然估计的</a:t>
                </a:r>
                <a:r>
                  <a:rPr lang="en-CN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不变性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如果</a:t>
                </a:r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 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的最大似然估计，则对任一函数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，其最大似然估计为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1C6D93B-4E3D-E247-BEB9-777B285EB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824" y="1628046"/>
                <a:ext cx="10495053" cy="3157018"/>
              </a:xfrm>
              <a:prstGeom prst="rect">
                <a:avLst/>
              </a:prstGeom>
              <a:blipFill>
                <a:blip r:embed="rId2"/>
                <a:stretch>
                  <a:fillRect l="-363" b="-241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24969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zh-CN" altLang="en-US" dirty="0"/>
              <a:t>极大似然估计：实例分析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1C6D93B-4E3D-E247-BEB9-777B285EBEB3}"/>
                  </a:ext>
                </a:extLst>
              </p:cNvPr>
              <p:cNvSpPr/>
              <p:nvPr/>
            </p:nvSpPr>
            <p:spPr>
              <a:xfrm>
                <a:off x="1095824" y="1333335"/>
                <a:ext cx="9292929" cy="3627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是从均匀分布总体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(0,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中抽出的一个样本，观测值如下。</a:t>
                </a:r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6.0627	9.3764	2.6435	3.8009	8.0748	9.7808	9.5793	7.6273	5.0965	0.6448 </a:t>
                </a:r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6.4357	9.1591	0.9523	2.9537	7.6993	2.5589	5.1790	6.7785	1.4723	7.0053</a:t>
                </a:r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试求解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的最大似然估计。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rgbClr val="004F8B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解</a:t>
                </a:r>
                <a:r>
                  <a:rPr lang="zh-CN" altLang="en-US" dirty="0">
                    <a:solidFill>
                      <a:srgbClr val="004F8B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r>
                  <a:rPr lang="en-US" dirty="0" err="1">
                    <a:solidFill>
                      <a:srgbClr val="004F8B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似然函数</a:t>
                </a:r>
                <a:r>
                  <a:rPr lang="zh-CN" altLang="en-US" dirty="0">
                    <a:solidFill>
                      <a:srgbClr val="004F8B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为</a:t>
                </a:r>
                <a:endParaRPr lang="en-US" dirty="0">
                  <a:solidFill>
                    <a:srgbClr val="004F8B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4F8B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CN" i="1">
                            <a:solidFill>
                              <a:srgbClr val="004F8B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4F8B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solidFill>
                          <a:srgbClr val="004F8B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N" i="1">
                            <a:solidFill>
                              <a:srgbClr val="004F8B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4F8B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CN" i="1">
                                <a:solidFill>
                                  <a:srgbClr val="004F8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4F8B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4F8B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nary>
                      <m:naryPr>
                        <m:chr m:val="∏"/>
                        <m:limLoc m:val="undOvr"/>
                        <m:ctrlPr>
                          <a:rPr lang="en-CN" i="1">
                            <a:solidFill>
                              <a:srgbClr val="004F8B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rgbClr val="004F8B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004F8B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rgbClr val="004F8B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solidFill>
                              <a:srgbClr val="004F8B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N" i="1">
                                <a:solidFill>
                                  <a:srgbClr val="004F8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4F8B"/>
                                </a:solidFill>
                                <a:latin typeface="Cambria Math" panose="02040503050406030204" pitchFamily="18" charset="0"/>
                              </a:rPr>
                              <m:t>0&lt;</m:t>
                            </m:r>
                            <m:sSub>
                              <m:sSubPr>
                                <m:ctrlPr>
                                  <a:rPr lang="en-CN" i="1">
                                    <a:solidFill>
                                      <a:srgbClr val="004F8B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4F8B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4F8B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4F8B"/>
                                </a:solidFill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i="1">
                                <a:solidFill>
                                  <a:srgbClr val="004F8B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nary>
                    <m:r>
                      <a:rPr lang="en-US" i="1">
                        <a:solidFill>
                          <a:srgbClr val="004F8B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N" i="1">
                            <a:solidFill>
                              <a:srgbClr val="004F8B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4F8B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CN" i="1">
                                <a:solidFill>
                                  <a:srgbClr val="004F8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4F8B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4F8B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rgbClr val="004F8B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>
                        <a:solidFill>
                          <a:srgbClr val="004F8B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CN" i="1">
                            <a:solidFill>
                              <a:srgbClr val="004F8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4F8B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d>
                          <m:dPr>
                            <m:ctrlPr>
                              <a:rPr lang="en-CN" i="1">
                                <a:solidFill>
                                  <a:srgbClr val="004F8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4F8B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b>
                    </m:sSub>
                    <m:r>
                      <a:rPr lang="en-US" i="1">
                        <a:solidFill>
                          <a:srgbClr val="004F8B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rgbClr val="004F8B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rgbClr val="004F8B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CN" dirty="0">
                    <a:solidFill>
                      <a:srgbClr val="004F8B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endParaRPr lang="en-CN" dirty="0">
                  <a:solidFill>
                    <a:srgbClr val="004F8B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CN" dirty="0">
                    <a:solidFill>
                      <a:srgbClr val="004F8B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最大化</a:t>
                </a:r>
                <a:r>
                  <a:rPr lang="en-US" dirty="0">
                    <a:solidFill>
                      <a:srgbClr val="004F8B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4F8B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CN" i="1">
                            <a:solidFill>
                              <a:srgbClr val="004F8B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4F8B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rgbClr val="004F8B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得到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4F8B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>
                    <a:solidFill>
                      <a:srgbClr val="004F8B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的最大似然估计</a:t>
                </a:r>
                <a:r>
                  <a:rPr lang="en-US" dirty="0">
                    <a:solidFill>
                      <a:srgbClr val="004F8B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 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N" i="1">
                            <a:solidFill>
                              <a:srgbClr val="004F8B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4F8B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solidFill>
                          <a:srgbClr val="004F8B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N" i="1">
                            <a:solidFill>
                              <a:srgbClr val="004F8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4F8B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4F8B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4F8B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004F8B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04F8B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。</a:t>
                </a:r>
                <a:endParaRPr lang="en-CN" dirty="0">
                  <a:solidFill>
                    <a:srgbClr val="004F8B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1C6D93B-4E3D-E247-BEB9-777B285EB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824" y="1333335"/>
                <a:ext cx="9292929" cy="3627916"/>
              </a:xfrm>
              <a:prstGeom prst="rect">
                <a:avLst/>
              </a:prstGeom>
              <a:blipFill>
                <a:blip r:embed="rId2"/>
                <a:stretch>
                  <a:fillRect l="-546" b="-139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3" descr="Books">
            <a:extLst>
              <a:ext uri="{FF2B5EF4-FFF2-40B4-BE49-F238E27FC236}">
                <a16:creationId xmlns:a16="http://schemas.microsoft.com/office/drawing/2014/main" id="{D6C3A821-A5A5-CF40-8F7C-AA23BD441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234" y="1333335"/>
            <a:ext cx="707000" cy="7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0019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E2280-E844-F141-96C1-78BBFD0F3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区间估计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58B4010-BA79-A644-A31A-7E44272B4338}"/>
                  </a:ext>
                </a:extLst>
              </p:cNvPr>
              <p:cNvSpPr/>
              <p:nvPr/>
            </p:nvSpPr>
            <p:spPr>
              <a:xfrm>
                <a:off x="1095824" y="1167777"/>
                <a:ext cx="10257975" cy="34570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kern="0" dirty="0" err="1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如何概括</a:t>
                </a:r>
                <a:r>
                  <a:rPr lang="en-US" b="1" kern="0" dirty="0" err="1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估计的精度</a:t>
                </a:r>
                <a:r>
                  <a:rPr lang="zh-CN" altLang="en-US" kern="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？</a:t>
                </a:r>
                <a:endParaRPr lang="en-US" altLang="zh-CN" kern="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kern="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找到两个统计量</a:t>
                </a:r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，使得</a:t>
                </a:r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，得到区间估计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CN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区间估计的长度越小，则越精确</a:t>
                </a:r>
                <a:r>
                  <a:rPr lang="en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把区间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盖住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的概率（也称为置信水平）事先给定，寻找区间长度尽量小的区间估计</a:t>
                </a:r>
                <a:r>
                  <a:rPr lang="en-CN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若对于任意的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，有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≥1−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，则称随机区间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</a:t>
                </a: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置信水平为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的置信区间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（</a:t>
                </a:r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confidence interval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）</a:t>
                </a:r>
                <a:r>
                  <a:rPr lang="en-CN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通过样本设法构造出置信区间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，使得该区间覆盖真实的未知参数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的概率为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CN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endParaRPr lang="en-CN" kern="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58B4010-BA79-A644-A31A-7E44272B43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824" y="1167777"/>
                <a:ext cx="10257975" cy="3457037"/>
              </a:xfrm>
              <a:prstGeom prst="rect">
                <a:avLst/>
              </a:prstGeom>
              <a:blipFill>
                <a:blip r:embed="rId2"/>
                <a:stretch>
                  <a:fillRect l="-371" b="-146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10688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E2280-E844-F141-96C1-78BBFD0F3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区间估计</a:t>
            </a:r>
            <a:r>
              <a:rPr lang="zh-CN" altLang="en-US" dirty="0"/>
              <a:t>：枢轴量法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58B4010-BA79-A644-A31A-7E44272B4338}"/>
                  </a:ext>
                </a:extLst>
              </p:cNvPr>
              <p:cNvSpPr/>
              <p:nvPr/>
            </p:nvSpPr>
            <p:spPr>
              <a:xfrm>
                <a:off x="1095824" y="1167777"/>
                <a:ext cx="10257975" cy="36935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的一个点估计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出发，构造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与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的一个函数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，使得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的分布是已知的，而且与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无关。</a:t>
                </a:r>
                <a:r>
                  <a:rPr lang="en-CN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为</a:t>
                </a: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枢轴量</a:t>
                </a:r>
                <a:r>
                  <a:rPr lang="en-CN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适当选取两个数</a:t>
                </a:r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和</a:t>
                </a:r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，使得对于给定的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有如下公式。</a:t>
                </a:r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≥1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将不等式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≤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en-US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等价变形，最后得到形如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的不等式</a:t>
                </a:r>
                <a:r>
                  <a:rPr lang="en-CN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zh-CN" altLang="en-US" kern="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。此时有</a:t>
                </a:r>
                <a:endParaRPr lang="en-US" altLang="zh-CN" kern="0" dirty="0"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≤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≥1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CN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CN" b="1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等尾置信区间</a:t>
                </a:r>
                <a:r>
                  <a:rPr lang="zh-CN" altLang="en-US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endParaRPr lang="en-US" altLang="zh-CN" dirty="0"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CN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58B4010-BA79-A644-A31A-7E44272B43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824" y="1167777"/>
                <a:ext cx="10257975" cy="3693512"/>
              </a:xfrm>
              <a:prstGeom prst="rect">
                <a:avLst/>
              </a:prstGeom>
              <a:blipFill>
                <a:blip r:embed="rId2"/>
                <a:stretch>
                  <a:fillRect l="-371" b="-34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9675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zh-CN" altLang="en-US" dirty="0"/>
              <a:t>正态总体均值的置信区间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490FCD9-373C-AB4C-908F-27D811AA0A34}"/>
                  </a:ext>
                </a:extLst>
              </p:cNvPr>
              <p:cNvSpPr/>
              <p:nvPr/>
            </p:nvSpPr>
            <p:spPr>
              <a:xfrm>
                <a:off x="1095824" y="1737732"/>
                <a:ext cx="9923439" cy="1475532"/>
              </a:xfrm>
              <a:prstGeom prst="rect">
                <a:avLst/>
              </a:prstGeom>
              <a:ln w="19050">
                <a:solidFill>
                  <a:srgbClr val="335899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CN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枢轴量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en-CN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d>
                      <m:d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CN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  <m:r>
                          <a:rPr lang="en-US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≤</m:t>
                        </m:r>
                        <m:acc>
                          <m:accPr>
                            <m:chr m:val="̅"/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CN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CN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，可以得到置信区间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num>
                                  <m:den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CN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  <m:r>
                          <a:rPr lang="en-US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̅"/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num>
                                  <m:den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CN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r>
                  <a:rPr lang="en-CN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490FCD9-373C-AB4C-908F-27D811AA0A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824" y="1737732"/>
                <a:ext cx="9923439" cy="1475532"/>
              </a:xfrm>
              <a:prstGeom prst="rect">
                <a:avLst/>
              </a:prstGeom>
              <a:blipFill>
                <a:blip r:embed="rId2"/>
                <a:stretch>
                  <a:fillRect l="-255"/>
                </a:stretch>
              </a:blipFill>
              <a:ln w="19050">
                <a:solidFill>
                  <a:srgbClr val="335899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10">
            <a:extLst>
              <a:ext uri="{FF2B5EF4-FFF2-40B4-BE49-F238E27FC236}">
                <a16:creationId xmlns:a16="http://schemas.microsoft.com/office/drawing/2014/main" id="{78C3FC5A-1DC0-D843-A1C4-01D2134C5A27}"/>
              </a:ext>
            </a:extLst>
          </p:cNvPr>
          <p:cNvSpPr/>
          <p:nvPr/>
        </p:nvSpPr>
        <p:spPr>
          <a:xfrm>
            <a:off x="1095824" y="1036870"/>
            <a:ext cx="3375370" cy="450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F6ADE1-E445-0C4E-8E47-E946A0D183E3}"/>
              </a:ext>
            </a:extLst>
          </p:cNvPr>
          <p:cNvSpPr/>
          <p:nvPr/>
        </p:nvSpPr>
        <p:spPr>
          <a:xfrm>
            <a:off x="1227998" y="1042822"/>
            <a:ext cx="32431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单个正态总体均值的置信区间</a:t>
            </a:r>
            <a:r>
              <a:rPr lang="en-CN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  <p:pic>
        <p:nvPicPr>
          <p:cNvPr id="9" name="图片 9">
            <a:extLst>
              <a:ext uri="{FF2B5EF4-FFF2-40B4-BE49-F238E27FC236}">
                <a16:creationId xmlns:a16="http://schemas.microsoft.com/office/drawing/2014/main" id="{56DF9E85-1C54-7043-ACA3-DDCD348362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66375" y="3464126"/>
            <a:ext cx="4516872" cy="29909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830777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zh-CN" altLang="en-US" dirty="0"/>
              <a:t>正态总体均值的置信区间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490FCD9-373C-AB4C-908F-27D811AA0A34}"/>
                  </a:ext>
                </a:extLst>
              </p:cNvPr>
              <p:cNvSpPr/>
              <p:nvPr/>
            </p:nvSpPr>
            <p:spPr>
              <a:xfrm>
                <a:off x="1095824" y="1737732"/>
                <a:ext cx="9923439" cy="3268844"/>
              </a:xfrm>
              <a:prstGeom prst="rect">
                <a:avLst/>
              </a:prstGeom>
              <a:ln w="19050">
                <a:solidFill>
                  <a:srgbClr val="335899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当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已知时，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置信区间</a:t>
                </a:r>
                <a:r>
                  <a:rPr lang="zh-CN" altLang="en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为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r>
                  <a:rPr lang="en-CN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ad>
                      <m:radPr>
                        <m:degHide m:val="on"/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当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未知时</a:t>
                </a:r>
                <a:r>
                  <a:rPr lang="en-CN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</a:t>
                </a:r>
                <a:r>
                  <a:rPr lang="en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置信区间</a:t>
                </a:r>
                <a:r>
                  <a:rPr lang="zh-CN" altLang="en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zh-CN" altLang="en-US" b="0" i="0" smtClean="0">
                        <a:latin typeface="Cambria Math" panose="02040503050406030204" pitchFamily="18" charset="0"/>
                      </a:rPr>
                      <m:t>：</m:t>
                    </m:r>
                    <m:acc>
                      <m:accPr>
                        <m:chr m:val="̅"/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±</m:t>
                    </m:r>
                    <m:rad>
                      <m:radPr>
                        <m:degHide m:val="on"/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𝑚𝑛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−2)</m:t>
                    </m:r>
                  </m:oMath>
                </a14:m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将两样本合并估计总体方差：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sSubSup>
                          <m:sSubSupPr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sSubSup>
                          <m:sSubSupPr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</m:den>
                    </m:f>
                  </m:oMath>
                </a14:m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当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>
                        <a:latin typeface="Cambria Math" panose="02040503050406030204" pitchFamily="18" charset="0"/>
                      </a:rPr>
                      <m:t>≠</m:t>
                    </m:r>
                    <m:sSubSup>
                      <m:sSubSup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未知时，</a:t>
                </a:r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置信区间</a:t>
                </a:r>
                <a:r>
                  <a:rPr lang="zh-CN" altLang="en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)±</m:t>
                    </m:r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</m:d>
                      </m:e>
                    </m:rad>
                  </m:oMath>
                </a14:m>
                <a:r>
                  <a:rPr lang="en-CN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490FCD9-373C-AB4C-908F-27D811AA0A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824" y="1737732"/>
                <a:ext cx="9923439" cy="3268844"/>
              </a:xfrm>
              <a:prstGeom prst="rect">
                <a:avLst/>
              </a:prstGeom>
              <a:blipFill>
                <a:blip r:embed="rId2"/>
                <a:stretch>
                  <a:fillRect l="-255"/>
                </a:stretch>
              </a:blipFill>
              <a:ln w="19050">
                <a:solidFill>
                  <a:srgbClr val="335899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10">
            <a:extLst>
              <a:ext uri="{FF2B5EF4-FFF2-40B4-BE49-F238E27FC236}">
                <a16:creationId xmlns:a16="http://schemas.microsoft.com/office/drawing/2014/main" id="{78C3FC5A-1DC0-D843-A1C4-01D2134C5A27}"/>
              </a:ext>
            </a:extLst>
          </p:cNvPr>
          <p:cNvSpPr/>
          <p:nvPr/>
        </p:nvSpPr>
        <p:spPr>
          <a:xfrm>
            <a:off x="1095823" y="1036870"/>
            <a:ext cx="3617423" cy="450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F6ADE1-E445-0C4E-8E47-E946A0D183E3}"/>
              </a:ext>
            </a:extLst>
          </p:cNvPr>
          <p:cNvSpPr/>
          <p:nvPr/>
        </p:nvSpPr>
        <p:spPr>
          <a:xfrm>
            <a:off x="1221861" y="1067370"/>
            <a:ext cx="3485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两个正态总体均值差的置信区间 </a:t>
            </a:r>
            <a:endParaRPr lang="en-CN" sz="2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44329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E2280-E844-F141-96C1-78BBFD0F3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假设检验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8B4010-BA79-A644-A31A-7E44272B4338}"/>
              </a:ext>
            </a:extLst>
          </p:cNvPr>
          <p:cNvSpPr/>
          <p:nvPr/>
        </p:nvSpPr>
        <p:spPr>
          <a:xfrm>
            <a:off x="1095824" y="1167777"/>
            <a:ext cx="10257975" cy="2120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与参数估计不同，假设检验则是在做判断题。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手机的续航时间是否达到了标准？</a:t>
            </a:r>
            <a:r>
              <a:rPr lang="en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法官判决嫌疑人是否有罪？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签证官判断你是否有移民倾向？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……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5AC0E2-5CCF-0945-904A-448C48E56F4B}"/>
              </a:ext>
            </a:extLst>
          </p:cNvPr>
          <p:cNvSpPr/>
          <p:nvPr/>
        </p:nvSpPr>
        <p:spPr>
          <a:xfrm>
            <a:off x="1095824" y="4233763"/>
            <a:ext cx="9923439" cy="1709635"/>
          </a:xfrm>
          <a:prstGeom prst="rect">
            <a:avLst/>
          </a:prstGeom>
          <a:ln w="19050">
            <a:solidFill>
              <a:srgbClr val="335899"/>
            </a:solidFill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提出假设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选择检验统计量</a:t>
            </a:r>
            <a:endParaRPr lang="en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确定拒绝域的形式</a:t>
            </a:r>
            <a:endParaRPr lang="en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给出显著性水平</a:t>
            </a:r>
            <a:endParaRPr lang="en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10">
            <a:extLst>
              <a:ext uri="{FF2B5EF4-FFF2-40B4-BE49-F238E27FC236}">
                <a16:creationId xmlns:a16="http://schemas.microsoft.com/office/drawing/2014/main" id="{9D5D3302-31CC-8D4C-BDD5-3AE34BA5340E}"/>
              </a:ext>
            </a:extLst>
          </p:cNvPr>
          <p:cNvSpPr/>
          <p:nvPr/>
        </p:nvSpPr>
        <p:spPr>
          <a:xfrm>
            <a:off x="1095824" y="3569322"/>
            <a:ext cx="2506544" cy="450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27DDD1-04C7-F54B-BF5F-330BED8E9EC8}"/>
              </a:ext>
            </a:extLst>
          </p:cNvPr>
          <p:cNvSpPr/>
          <p:nvPr/>
        </p:nvSpPr>
        <p:spPr>
          <a:xfrm>
            <a:off x="1227998" y="357527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假设检验</a:t>
            </a:r>
            <a:r>
              <a:rPr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的基本步骤</a:t>
            </a:r>
            <a:endParaRPr lang="en-CN" sz="2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83797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zh-CN" altLang="en-US" dirty="0"/>
              <a:t>假设检验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1B17FA9-AD8D-D844-AD02-D987CD23E563}"/>
                  </a:ext>
                </a:extLst>
              </p:cNvPr>
              <p:cNvSpPr/>
              <p:nvPr/>
            </p:nvSpPr>
            <p:spPr>
              <a:xfrm>
                <a:off x="3777655" y="1150320"/>
                <a:ext cx="7728334" cy="25364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案例一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原假设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“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市面上的手机续航时间未超过为</a:t>
                </a:r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20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小时</a:t>
                </a:r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”</a:t>
                </a:r>
                <a:r>
                  <a:rPr lang="en-CN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备择假设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“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市面上的</a:t>
                </a:r>
                <a:r>
                  <a:rPr lang="en-US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BearPhone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手机续航时间超过</a:t>
                </a:r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20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小时</a:t>
                </a:r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”</a:t>
                </a:r>
                <a:r>
                  <a:rPr lang="en-CN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案例二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原假设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“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受试者在使用制药公司的减肥药前后体重没有差异</a:t>
                </a:r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”</a:t>
                </a:r>
                <a:r>
                  <a:rPr lang="en-CN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备择假设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“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受试者在使用减肥药后体重有明显下降</a:t>
                </a:r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”</a:t>
                </a:r>
                <a:r>
                  <a:rPr lang="en-CN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1B17FA9-AD8D-D844-AD02-D987CD23E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655" y="1150320"/>
                <a:ext cx="7728334" cy="2536400"/>
              </a:xfrm>
              <a:prstGeom prst="rect">
                <a:avLst/>
              </a:prstGeom>
              <a:blipFill>
                <a:blip r:embed="rId2"/>
                <a:stretch>
                  <a:fillRect l="-493" b="-248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10">
            <a:extLst>
              <a:ext uri="{FF2B5EF4-FFF2-40B4-BE49-F238E27FC236}">
                <a16:creationId xmlns:a16="http://schemas.microsoft.com/office/drawing/2014/main" id="{BD85699D-71C5-5045-9F20-421616D96BED}"/>
              </a:ext>
            </a:extLst>
          </p:cNvPr>
          <p:cNvSpPr/>
          <p:nvPr/>
        </p:nvSpPr>
        <p:spPr>
          <a:xfrm>
            <a:off x="1461830" y="2041760"/>
            <a:ext cx="1512364" cy="450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455751-6351-D442-8700-B4D431B697AE}"/>
              </a:ext>
            </a:extLst>
          </p:cNvPr>
          <p:cNvSpPr/>
          <p:nvPr/>
        </p:nvSpPr>
        <p:spPr>
          <a:xfrm>
            <a:off x="1594004" y="2047712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提出假设</a:t>
            </a:r>
            <a:endParaRPr lang="en-CN" sz="2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10">
            <a:extLst>
              <a:ext uri="{FF2B5EF4-FFF2-40B4-BE49-F238E27FC236}">
                <a16:creationId xmlns:a16="http://schemas.microsoft.com/office/drawing/2014/main" id="{0A11A052-FB57-DA44-829B-78C2B30BF613}"/>
              </a:ext>
            </a:extLst>
          </p:cNvPr>
          <p:cNvSpPr/>
          <p:nvPr/>
        </p:nvSpPr>
        <p:spPr>
          <a:xfrm>
            <a:off x="1095823" y="4366816"/>
            <a:ext cx="2181287" cy="450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18DAA0-EF12-3447-B390-E328C2407C27}"/>
              </a:ext>
            </a:extLst>
          </p:cNvPr>
          <p:cNvSpPr/>
          <p:nvPr/>
        </p:nvSpPr>
        <p:spPr>
          <a:xfrm>
            <a:off x="1227998" y="4372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选择检验统计量</a:t>
            </a:r>
            <a:endParaRPr lang="en-CN" sz="2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F5DF9AA-C7C7-BC43-B989-C3077557A368}"/>
                  </a:ext>
                </a:extLst>
              </p:cNvPr>
              <p:cNvSpPr/>
              <p:nvPr/>
            </p:nvSpPr>
            <p:spPr>
              <a:xfrm>
                <a:off x="3777655" y="4172757"/>
                <a:ext cx="7232942" cy="17054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案例一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：假设总体</a:t>
                </a:r>
                <a:r>
                  <a:rPr lang="en-US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BearPhone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手机的续航时间均值为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CN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≤20;   </m:t>
                    </m:r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&gt;20</m:t>
                    </m:r>
                  </m:oMath>
                </a14:m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案例二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：假设在使用减肥产品体重均值为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μ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，使用后体重均值为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μ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CN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;  </m:t>
                    </m:r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N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F5DF9AA-C7C7-BC43-B989-C3077557A3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655" y="4172757"/>
                <a:ext cx="7232942" cy="1705403"/>
              </a:xfrm>
              <a:prstGeom prst="rect">
                <a:avLst/>
              </a:prstGeom>
              <a:blipFill>
                <a:blip r:embed="rId3"/>
                <a:stretch>
                  <a:fillRect l="-526" b="-444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89013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zh-CN" altLang="en-US" dirty="0"/>
              <a:t>假设检验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1B17FA9-AD8D-D844-AD02-D987CD23E563}"/>
                  </a:ext>
                </a:extLst>
              </p:cNvPr>
              <p:cNvSpPr/>
              <p:nvPr/>
            </p:nvSpPr>
            <p:spPr>
              <a:xfrm>
                <a:off x="3777656" y="1045993"/>
                <a:ext cx="7790426" cy="21204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以</a:t>
                </a:r>
                <a:r>
                  <a:rPr lang="en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案例一</a:t>
                </a:r>
                <a:r>
                  <a:rPr lang="en-US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为例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：样本均值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越大，意味着总体均值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可能越大；样本均值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越小，意味着总体均值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可能越小</a:t>
                </a:r>
                <a:r>
                  <a:rPr lang="en-CN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拒绝域形式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en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>
                              <a:latin typeface="Cambria Math" panose="02040503050406030204" pitchFamily="18" charset="0"/>
                            </a:rPr>
                            <m:t>:</m:t>
                          </m:r>
                          <m:acc>
                            <m:accPr>
                              <m:chr m:val="̅"/>
                              <m:ctrlPr>
                                <a:rPr lang="en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如果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，则拒绝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，如果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acc>
                      <m:accPr>
                        <m:chr m:val="̅"/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，则接受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CN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</a:t>
                </a:r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1B17FA9-AD8D-D844-AD02-D987CD23E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656" y="1045993"/>
                <a:ext cx="7790426" cy="2120452"/>
              </a:xfrm>
              <a:prstGeom prst="rect">
                <a:avLst/>
              </a:prstGeom>
              <a:blipFill>
                <a:blip r:embed="rId2"/>
                <a:stretch>
                  <a:fillRect l="-488" b="-35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10">
            <a:extLst>
              <a:ext uri="{FF2B5EF4-FFF2-40B4-BE49-F238E27FC236}">
                <a16:creationId xmlns:a16="http://schemas.microsoft.com/office/drawing/2014/main" id="{BD85699D-71C5-5045-9F20-421616D96BED}"/>
              </a:ext>
            </a:extLst>
          </p:cNvPr>
          <p:cNvSpPr/>
          <p:nvPr/>
        </p:nvSpPr>
        <p:spPr>
          <a:xfrm>
            <a:off x="1095824" y="1839646"/>
            <a:ext cx="2445628" cy="450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455751-6351-D442-8700-B4D431B697AE}"/>
              </a:ext>
            </a:extLst>
          </p:cNvPr>
          <p:cNvSpPr/>
          <p:nvPr/>
        </p:nvSpPr>
        <p:spPr>
          <a:xfrm>
            <a:off x="1227998" y="1845598"/>
            <a:ext cx="23134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确定拒绝域的形式 </a:t>
            </a:r>
            <a:endParaRPr lang="en-CN" sz="2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10">
            <a:extLst>
              <a:ext uri="{FF2B5EF4-FFF2-40B4-BE49-F238E27FC236}">
                <a16:creationId xmlns:a16="http://schemas.microsoft.com/office/drawing/2014/main" id="{0A11A052-FB57-DA44-829B-78C2B30BF613}"/>
              </a:ext>
            </a:extLst>
          </p:cNvPr>
          <p:cNvSpPr/>
          <p:nvPr/>
        </p:nvSpPr>
        <p:spPr>
          <a:xfrm>
            <a:off x="1095824" y="3852403"/>
            <a:ext cx="2181287" cy="450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18DAA0-EF12-3447-B390-E328C2407C27}"/>
              </a:ext>
            </a:extLst>
          </p:cNvPr>
          <p:cNvSpPr/>
          <p:nvPr/>
        </p:nvSpPr>
        <p:spPr>
          <a:xfrm>
            <a:off x="1227999" y="3858355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给出显著性水平</a:t>
            </a:r>
            <a:endParaRPr lang="en-CN" sz="2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03F8659-AE46-934B-808F-CF0C3C082A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8307477"/>
                  </p:ext>
                </p:extLst>
              </p:nvPr>
            </p:nvGraphicFramePr>
            <p:xfrm>
              <a:off x="4794190" y="3551116"/>
              <a:ext cx="5552645" cy="120919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109837">
                      <a:extLst>
                        <a:ext uri="{9D8B030D-6E8A-4147-A177-3AD203B41FA5}">
                          <a16:colId xmlns:a16="http://schemas.microsoft.com/office/drawing/2014/main" val="739585833"/>
                        </a:ext>
                      </a:extLst>
                    </a:gridCol>
                    <a:gridCol w="1736746">
                      <a:extLst>
                        <a:ext uri="{9D8B030D-6E8A-4147-A177-3AD203B41FA5}">
                          <a16:colId xmlns:a16="http://schemas.microsoft.com/office/drawing/2014/main" val="979768532"/>
                        </a:ext>
                      </a:extLst>
                    </a:gridCol>
                    <a:gridCol w="1706062">
                      <a:extLst>
                        <a:ext uri="{9D8B030D-6E8A-4147-A177-3AD203B41FA5}">
                          <a16:colId xmlns:a16="http://schemas.microsoft.com/office/drawing/2014/main" val="2693123679"/>
                        </a:ext>
                      </a:extLst>
                    </a:gridCol>
                  </a:tblGrid>
                  <a:tr h="286795">
                    <a:tc rowSpan="2">
                      <a:txBody>
                        <a:bodyPr/>
                        <a:lstStyle/>
                        <a:p>
                          <a:pPr marL="0" indent="4763" algn="ctr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zh-CN" sz="1400" kern="100" dirty="0">
                              <a:effectLst/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观测数据情况</a:t>
                          </a:r>
                          <a:endParaRPr lang="en-CN" sz="1400" kern="100" dirty="0">
                            <a:effectLst/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0" marB="0" anchor="ctr"/>
                    </a:tc>
                    <a:tc gridSpan="2"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zh-CN" altLang="en-US" sz="1400" b="1" kern="100" dirty="0">
                              <a:solidFill>
                                <a:schemeClr val="lt1"/>
                              </a:solidFill>
                              <a:effectLst/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总体情况</a:t>
                          </a:r>
                          <a:endParaRPr lang="en-CN" sz="1400" b="1" kern="100" dirty="0">
                            <a:solidFill>
                              <a:schemeClr val="lt1"/>
                            </a:solidFill>
                            <a:effectLst/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7744728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4763" algn="ctr">
                            <a:lnSpc>
                              <a:spcPct val="150000"/>
                            </a:lnSpc>
                            <a:tabLst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N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400" kern="100" dirty="0">
                              <a:effectLst/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为真</a:t>
                          </a:r>
                          <a:endParaRPr lang="en-CN" sz="1400" kern="100" dirty="0">
                            <a:effectLst/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为真</a:t>
                          </a:r>
                          <a:endParaRPr lang="en-CN" sz="1400" kern="100" dirty="0">
                            <a:solidFill>
                              <a:schemeClr val="dk1"/>
                            </a:solidFill>
                            <a:effectLst/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92230588"/>
                      </a:ext>
                    </a:extLst>
                  </a:tr>
                  <a:tr h="169996"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CN" sz="1400" b="1" i="1" kern="1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N" sz="1400" b="1" i="1" kern="100">
                                            <a:solidFill>
                                              <a:schemeClr val="lt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Microsoft YaHei" panose="020B0503020204020204" pitchFamily="34" charset="-122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kern="100">
                                            <a:solidFill>
                                              <a:schemeClr val="lt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Microsoft YaHei" panose="020B0503020204020204" pitchFamily="34" charset="-122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400" b="1" kern="100">
                                            <a:solidFill>
                                              <a:schemeClr val="lt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Microsoft YaHei" panose="020B0503020204020204" pitchFamily="34" charset="-122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400" b="1" kern="1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+mn-cs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CN" sz="1400" b="1" i="1" kern="100">
                                            <a:solidFill>
                                              <a:schemeClr val="lt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Microsoft YaHei" panose="020B0503020204020204" pitchFamily="34" charset="-122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kern="100">
                                            <a:solidFill>
                                              <a:schemeClr val="lt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Microsoft YaHei" panose="020B0503020204020204" pitchFamily="34" charset="-122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400" b="1" kern="100">
                                            <a:solidFill>
                                              <a:schemeClr val="lt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Microsoft YaHei" panose="020B0503020204020204" pitchFamily="34" charset="-122"/>
                                            <a:cs typeface="+mn-cs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1400" b="1" kern="1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+mn-cs"/>
                                      </a:rPr>
                                      <m:t>,…, </m:t>
                                    </m:r>
                                    <m:sSub>
                                      <m:sSubPr>
                                        <m:ctrlPr>
                                          <a:rPr lang="en-CN" sz="1400" b="1" i="1" kern="100">
                                            <a:solidFill>
                                              <a:schemeClr val="lt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Microsoft YaHei" panose="020B0503020204020204" pitchFamily="34" charset="-122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kern="100">
                                            <a:solidFill>
                                              <a:schemeClr val="lt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Microsoft YaHei" panose="020B0503020204020204" pitchFamily="34" charset="-122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400" b="1" kern="100">
                                            <a:solidFill>
                                              <a:schemeClr val="lt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Microsoft YaHei" panose="020B0503020204020204" pitchFamily="34" charset="-122"/>
                                            <a:cs typeface="+mn-cs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400" b="1" kern="100">
                                    <a:solidFill>
                                      <a:schemeClr val="lt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+mn-cs"/>
                                  </a:rPr>
                                  <m:t>∈</m:t>
                                </m:r>
                                <m:r>
                                  <a:rPr lang="en-US" sz="1400" b="1" kern="100">
                                    <a:solidFill>
                                      <a:schemeClr val="lt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+mn-cs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en-CN" sz="1400" b="1" kern="100" dirty="0">
                            <a:solidFill>
                              <a:schemeClr val="lt1"/>
                            </a:solidFill>
                            <a:effectLst/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zh-CN" alt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第一类错误</a:t>
                          </a:r>
                          <a:endParaRPr lang="en-CN" sz="1400" kern="100" dirty="0">
                            <a:solidFill>
                              <a:schemeClr val="dk1"/>
                            </a:solidFill>
                            <a:effectLst/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zh-CN" alt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正确</a:t>
                          </a:r>
                          <a:endParaRPr lang="en-CN" sz="1400" kern="100" dirty="0">
                            <a:solidFill>
                              <a:schemeClr val="dk1"/>
                            </a:solidFill>
                            <a:effectLst/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477726976"/>
                      </a:ext>
                    </a:extLst>
                  </a:tr>
                  <a:tr h="282301"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CN" sz="1400" b="1" i="1" kern="1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N" sz="1400" b="1" i="1" kern="100">
                                            <a:solidFill>
                                              <a:schemeClr val="lt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Microsoft YaHei" panose="020B0503020204020204" pitchFamily="34" charset="-122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kern="100">
                                            <a:solidFill>
                                              <a:schemeClr val="lt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Microsoft YaHei" panose="020B0503020204020204" pitchFamily="34" charset="-122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400" b="1" kern="100">
                                            <a:solidFill>
                                              <a:schemeClr val="lt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Microsoft YaHei" panose="020B0503020204020204" pitchFamily="34" charset="-122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400" b="1" kern="1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+mn-cs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CN" sz="1400" b="1" i="1" kern="100">
                                            <a:solidFill>
                                              <a:schemeClr val="lt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Microsoft YaHei" panose="020B0503020204020204" pitchFamily="34" charset="-122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kern="100">
                                            <a:solidFill>
                                              <a:schemeClr val="lt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Microsoft YaHei" panose="020B0503020204020204" pitchFamily="34" charset="-122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400" b="1" kern="100">
                                            <a:solidFill>
                                              <a:schemeClr val="lt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Microsoft YaHei" panose="020B0503020204020204" pitchFamily="34" charset="-122"/>
                                            <a:cs typeface="+mn-cs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1400" b="1" kern="1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+mn-cs"/>
                                      </a:rPr>
                                      <m:t>,…, </m:t>
                                    </m:r>
                                    <m:sSub>
                                      <m:sSubPr>
                                        <m:ctrlPr>
                                          <a:rPr lang="en-CN" sz="1400" b="1" i="1" kern="100">
                                            <a:solidFill>
                                              <a:schemeClr val="lt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Microsoft YaHei" panose="020B0503020204020204" pitchFamily="34" charset="-122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kern="100">
                                            <a:solidFill>
                                              <a:schemeClr val="lt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Microsoft YaHei" panose="020B0503020204020204" pitchFamily="34" charset="-122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400" b="1" kern="100">
                                            <a:solidFill>
                                              <a:schemeClr val="lt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Microsoft YaHei" panose="020B0503020204020204" pitchFamily="34" charset="-122"/>
                                            <a:cs typeface="+mn-cs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400" b="1" kern="100">
                                    <a:solidFill>
                                      <a:schemeClr val="lt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+mn-cs"/>
                                  </a:rPr>
                                  <m:t>∈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CN" sz="1400" b="1" i="1" kern="1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1" kern="1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+mn-cs"/>
                                      </a:rPr>
                                      <m:t>𝑊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CN" sz="1400" b="1" kern="100" dirty="0">
                            <a:solidFill>
                              <a:schemeClr val="lt1"/>
                            </a:solidFill>
                            <a:effectLst/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zh-CN" alt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正确</a:t>
                          </a:r>
                          <a:endParaRPr lang="en-CN" sz="1400" kern="100" dirty="0">
                            <a:solidFill>
                              <a:schemeClr val="dk1"/>
                            </a:solidFill>
                            <a:effectLst/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zh-CN" alt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第二类错误</a:t>
                          </a:r>
                          <a:endParaRPr lang="en-CN" sz="1400" kern="100" dirty="0">
                            <a:solidFill>
                              <a:schemeClr val="dk1"/>
                            </a:solidFill>
                            <a:effectLst/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5210255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03F8659-AE46-934B-808F-CF0C3C082A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8307477"/>
                  </p:ext>
                </p:extLst>
              </p:nvPr>
            </p:nvGraphicFramePr>
            <p:xfrm>
              <a:off x="4794190" y="3551116"/>
              <a:ext cx="5552645" cy="120919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109837">
                      <a:extLst>
                        <a:ext uri="{9D8B030D-6E8A-4147-A177-3AD203B41FA5}">
                          <a16:colId xmlns:a16="http://schemas.microsoft.com/office/drawing/2014/main" val="739585833"/>
                        </a:ext>
                      </a:extLst>
                    </a:gridCol>
                    <a:gridCol w="1736746">
                      <a:extLst>
                        <a:ext uri="{9D8B030D-6E8A-4147-A177-3AD203B41FA5}">
                          <a16:colId xmlns:a16="http://schemas.microsoft.com/office/drawing/2014/main" val="979768532"/>
                        </a:ext>
                      </a:extLst>
                    </a:gridCol>
                    <a:gridCol w="1706062">
                      <a:extLst>
                        <a:ext uri="{9D8B030D-6E8A-4147-A177-3AD203B41FA5}">
                          <a16:colId xmlns:a16="http://schemas.microsoft.com/office/drawing/2014/main" val="2693123679"/>
                        </a:ext>
                      </a:extLst>
                    </a:gridCol>
                  </a:tblGrid>
                  <a:tr h="286795">
                    <a:tc rowSpan="2">
                      <a:txBody>
                        <a:bodyPr/>
                        <a:lstStyle/>
                        <a:p>
                          <a:pPr marL="0" indent="4763" algn="ctr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zh-CN" sz="1400" kern="100" dirty="0">
                              <a:effectLst/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a:t>观测数据情况</a:t>
                          </a:r>
                          <a:endParaRPr lang="en-CN" sz="1400" kern="100" dirty="0">
                            <a:effectLst/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marL="68580" marR="68580" marT="0" marB="0" anchor="ctr"/>
                    </a:tc>
                    <a:tc gridSpan="2"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zh-CN" altLang="en-US" sz="1400" b="1" kern="100" dirty="0">
                              <a:solidFill>
                                <a:schemeClr val="lt1"/>
                              </a:solidFill>
                              <a:effectLst/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总体情况</a:t>
                          </a:r>
                          <a:endParaRPr lang="en-CN" sz="1400" b="1" kern="100" dirty="0">
                            <a:solidFill>
                              <a:schemeClr val="lt1"/>
                            </a:solidFill>
                            <a:effectLst/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7744728"/>
                      </a:ext>
                    </a:extLst>
                  </a:tr>
                  <a:tr h="282321">
                    <a:tc vMerge="1"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21898" t="-109091" r="-100000" b="-26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25185" t="-109091" r="-1481" b="-2681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2230588"/>
                      </a:ext>
                    </a:extLst>
                  </a:tr>
                  <a:tr h="32004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602" t="-176923" r="-165060" b="-1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zh-CN" alt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第一类错误</a:t>
                          </a:r>
                          <a:endParaRPr lang="en-CN" sz="1400" kern="100" dirty="0">
                            <a:solidFill>
                              <a:schemeClr val="dk1"/>
                            </a:solidFill>
                            <a:effectLst/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zh-CN" alt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正确</a:t>
                          </a:r>
                          <a:endParaRPr lang="en-CN" sz="1400" kern="100" dirty="0">
                            <a:solidFill>
                              <a:schemeClr val="dk1"/>
                            </a:solidFill>
                            <a:effectLst/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477726976"/>
                      </a:ext>
                    </a:extLst>
                  </a:tr>
                  <a:tr h="32004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602" t="-288000" r="-165060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zh-CN" alt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正确</a:t>
                          </a:r>
                          <a:endParaRPr lang="en-CN" sz="1400" kern="100" dirty="0">
                            <a:solidFill>
                              <a:schemeClr val="dk1"/>
                            </a:solidFill>
                            <a:effectLst/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zh-CN" alt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+mn-cs"/>
                            </a:rPr>
                            <a:t>第二类错误</a:t>
                          </a:r>
                          <a:endParaRPr lang="en-CN" sz="1400" kern="100" dirty="0">
                            <a:solidFill>
                              <a:schemeClr val="dk1"/>
                            </a:solidFill>
                            <a:effectLst/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5210255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315CA15-4662-0143-AF80-723BBCAD13B8}"/>
                  </a:ext>
                </a:extLst>
              </p:cNvPr>
              <p:cNvSpPr/>
              <p:nvPr/>
            </p:nvSpPr>
            <p:spPr>
              <a:xfrm>
                <a:off x="3777656" y="4953696"/>
                <a:ext cx="8139592" cy="12894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犯第一类错误概率：</a:t>
                </a:r>
                <a14:m>
                  <m:oMath xmlns:m="http://schemas.openxmlformats.org/officeDocument/2006/math">
                    <m:r>
                      <a:rPr lang="en-US" i="1" kern="1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i="1" kern="1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CN" i="1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CN" i="1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en-US" i="1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i="1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</m:d>
                    <m:r>
                      <a:rPr lang="en-US" i="1" kern="1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i="1" kern="1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i="1" kern="1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kern="1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Θ</m:t>
                    </m:r>
                  </m:oMath>
                </a14:m>
                <a:r>
                  <a:rPr lang="zh-CN" altLang="en-US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，也记为</a:t>
                </a:r>
                <a14:m>
                  <m:oMath xmlns:m="http://schemas.openxmlformats.org/officeDocument/2006/math">
                    <m:r>
                      <a:rPr lang="en-US" i="1" kern="1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i="1" kern="1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i="1" kern="1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i="1" kern="1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i="1" kern="1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i="1" kern="1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en-CN" i="1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i="1" kern="1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CN" kern="1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若一个检验犯第一类错误的概率不超过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16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，则称该检验是</a:t>
                </a:r>
                <a:r>
                  <a:rPr lang="zh-CN" altLang="en-US" sz="16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水平为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CN" altLang="en-US" sz="16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的检验</a:t>
                </a:r>
                <a:endParaRPr lang="en-CN" sz="16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犯第二类错误概率：</a:t>
                </a:r>
                <a14:m>
                  <m:oMath xmlns:m="http://schemas.openxmlformats.org/officeDocument/2006/math">
                    <m:r>
                      <a:rPr lang="en-US" i="1" kern="1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𝛽</m:t>
                    </m:r>
                    <m:r>
                      <a:rPr lang="en-US" i="1" kern="1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CN" i="1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CN" i="1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en-US" i="1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∈</m:t>
                        </m:r>
                        <m:acc>
                          <m:accPr>
                            <m:chr m:val="̅"/>
                            <m:ctrlPr>
                              <a:rPr lang="en-CN" i="1" kern="100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i="1" kern="100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𝑊</m:t>
                            </m:r>
                          </m:e>
                        </m:acc>
                      </m:e>
                    </m:d>
                    <m:r>
                      <a:rPr lang="en-US" i="1" kern="1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i="1" kern="1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i="1" kern="1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CN" i="1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，也记为</a:t>
                </a:r>
                <a14:m>
                  <m:oMath xmlns:m="http://schemas.openxmlformats.org/officeDocument/2006/math">
                    <m:r>
                      <a:rPr lang="en-US" i="1" kern="1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i="1" kern="1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i="1" kern="1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i="1" kern="1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acc>
                      <m:accPr>
                        <m:chr m:val="̅"/>
                        <m:ctrlPr>
                          <a:rPr lang="en-CN" i="1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</m:acc>
                    <m:r>
                      <a:rPr lang="en-US" i="1" kern="1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en-CN" i="1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 kern="1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CN" kern="1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315CA15-4662-0143-AF80-723BBCAD1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656" y="4953696"/>
                <a:ext cx="8139592" cy="1289456"/>
              </a:xfrm>
              <a:prstGeom prst="rect">
                <a:avLst/>
              </a:prstGeom>
              <a:blipFill>
                <a:blip r:embed="rId4"/>
                <a:stretch>
                  <a:fillRect l="-467" b="-29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33846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/>
      </p:pic>
      <p:sp>
        <p:nvSpPr>
          <p:cNvPr id="11" name="圆角矩形 10"/>
          <p:cNvSpPr/>
          <p:nvPr/>
        </p:nvSpPr>
        <p:spPr>
          <a:xfrm>
            <a:off x="0" y="2870200"/>
            <a:ext cx="6502399" cy="1089061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576811"/>
            <a:ext cx="5570071" cy="1800000"/>
          </a:xfrm>
        </p:spPr>
        <p:txBody>
          <a:bodyPr anchor="ctr"/>
          <a:lstStyle/>
          <a:p>
            <a:pPr algn="r"/>
            <a:r>
              <a:rPr lang="zh-CN" altLang="en-US" dirty="0"/>
              <a:t>章节与案例引入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1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2971800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38735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64210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zh-CN" altLang="en-US" dirty="0"/>
              <a:t>假设检验的</a:t>
            </a:r>
            <a:r>
              <a:rPr lang="en-US" altLang="zh-CN" dirty="0"/>
              <a:t>P</a:t>
            </a:r>
            <a:r>
              <a:rPr lang="zh-CN" altLang="en-US" dirty="0"/>
              <a:t>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1B17FA9-AD8D-D844-AD02-D987CD23E563}"/>
                  </a:ext>
                </a:extLst>
              </p:cNvPr>
              <p:cNvSpPr/>
              <p:nvPr/>
            </p:nvSpPr>
            <p:spPr>
              <a:xfrm>
                <a:off x="1095823" y="1237280"/>
                <a:ext cx="10257975" cy="21260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</a:t>
                </a: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值定义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：在一个假设检验问题中，利用样本观测值能够做出拒绝原假设的最小显著性水平称为检验的</a:t>
                </a:r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值。 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将检验的</a:t>
                </a:r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值与事先给定的显著性水平𝛼进行比较可以得出假设检验的结论 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（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）如果𝑝≤𝛼，则在显著性水平𝛼下拒绝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CN" dirty="0">
                    <a:effectLst/>
                  </a:rPr>
                  <a:t> 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；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（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）如果𝑝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&gt;𝛼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，则在显著性水平𝛼下接受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CN" dirty="0">
                    <a:effectLst/>
                  </a:rPr>
                  <a:t> 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； </a:t>
                </a:r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1B17FA9-AD8D-D844-AD02-D987CD23E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823" y="1237280"/>
                <a:ext cx="10257975" cy="2126031"/>
              </a:xfrm>
              <a:prstGeom prst="rect">
                <a:avLst/>
              </a:prstGeom>
              <a:blipFill>
                <a:blip r:embed="rId2"/>
                <a:stretch>
                  <a:fillRect l="-371" r="-248" b="-41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E75181E-D566-4349-8C56-9651B862A3E3}"/>
                  </a:ext>
                </a:extLst>
              </p:cNvPr>
              <p:cNvSpPr/>
              <p:nvPr/>
            </p:nvSpPr>
            <p:spPr>
              <a:xfrm>
                <a:off x="1095822" y="3429000"/>
                <a:ext cx="10306561" cy="8744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假设手机</a:t>
                </a:r>
                <a:r>
                  <a:rPr lang="en-US" kern="100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BearPhone</a:t>
                </a:r>
                <a:r>
                  <a:rPr lang="zh-CN" altLang="en-US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的续航时间服从正态分布</a:t>
                </a:r>
                <a14:m>
                  <m:oMath xmlns:m="http://schemas.openxmlformats.org/officeDocument/2006/math">
                    <m:r>
                      <a:rPr lang="en-US" i="1" kern="1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i="1" kern="1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 kern="1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i="1" kern="1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 </m:t>
                    </m:r>
                    <m:sSup>
                      <m:sSupPr>
                        <m:ctrlPr>
                          <a:rPr lang="en-CN" i="1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0.8</m:t>
                        </m:r>
                      </m:e>
                      <m:sup>
                        <m:r>
                          <a:rPr lang="en-US" i="1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i="1" kern="1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i="1" kern="1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zh-CN" altLang="en-US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的设计值不低于</a:t>
                </a:r>
                <a:r>
                  <a:rPr lang="en-US" kern="1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20</a:t>
                </a:r>
                <a:r>
                  <a:rPr lang="zh-CN" altLang="en-US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小时。根据案例引入中给出的</a:t>
                </a:r>
                <a:r>
                  <a:rPr lang="en-US" kern="1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50</a:t>
                </a:r>
                <a:r>
                  <a:rPr lang="zh-CN" altLang="en-US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次抽样检测数据，判断该手机的续航时间是否满足出厂设计的要求？</a:t>
                </a:r>
                <a:endParaRPr lang="en-CN" kern="1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E75181E-D566-4349-8C56-9651B862A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822" y="3429000"/>
                <a:ext cx="10306561" cy="874407"/>
              </a:xfrm>
              <a:prstGeom prst="rect">
                <a:avLst/>
              </a:prstGeom>
              <a:blipFill>
                <a:blip r:embed="rId3"/>
                <a:stretch>
                  <a:fillRect l="-369" r="-493" b="-1014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Graphic 10" descr="Books">
            <a:extLst>
              <a:ext uri="{FF2B5EF4-FFF2-40B4-BE49-F238E27FC236}">
                <a16:creationId xmlns:a16="http://schemas.microsoft.com/office/drawing/2014/main" id="{81BE16CA-0026-1347-A222-A968195627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055" y="3363311"/>
            <a:ext cx="707000" cy="707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6E0454B-5767-1049-A52D-B405565F504C}"/>
                  </a:ext>
                </a:extLst>
              </p:cNvPr>
              <p:cNvSpPr/>
              <p:nvPr/>
            </p:nvSpPr>
            <p:spPr>
              <a:xfrm>
                <a:off x="4831576" y="4374782"/>
                <a:ext cx="27864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N" i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CN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CN" i="0">
                          <a:latin typeface="Cambria Math" panose="02040503050406030204" pitchFamily="18" charset="0"/>
                        </a:rPr>
                        <m:t>≥20  </m:t>
                      </m:r>
                      <m:r>
                        <a:rPr lang="en-CN" i="1"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CN" i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N" i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CN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CN" i="0">
                          <a:latin typeface="Cambria Math" panose="02040503050406030204" pitchFamily="18" charset="0"/>
                        </a:rPr>
                        <m:t>&lt;20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6E0454B-5767-1049-A52D-B405565F50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576" y="4374782"/>
                <a:ext cx="2786468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2C7AEA6-DC89-634C-8854-724DE6ECF24D}"/>
                  </a:ext>
                </a:extLst>
              </p:cNvPr>
              <p:cNvSpPr/>
              <p:nvPr/>
            </p:nvSpPr>
            <p:spPr>
              <a:xfrm>
                <a:off x="1380895" y="4744114"/>
                <a:ext cx="9831754" cy="17054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kern="100" dirty="0">
                    <a:solidFill>
                      <a:srgbClr val="004F8B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在</a:t>
                </a:r>
                <a14:m>
                  <m:oMath xmlns:m="http://schemas.openxmlformats.org/officeDocument/2006/math">
                    <m:r>
                      <a:rPr lang="en-US" i="1" kern="100">
                        <a:solidFill>
                          <a:srgbClr val="004F8B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i="1" kern="100">
                        <a:solidFill>
                          <a:srgbClr val="004F8B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=20</m:t>
                    </m:r>
                  </m:oMath>
                </a14:m>
                <a:r>
                  <a:rPr lang="zh-CN" altLang="en-US" kern="100" dirty="0">
                    <a:solidFill>
                      <a:srgbClr val="004F8B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时，检验统计量</a:t>
                </a:r>
                <a:r>
                  <a:rPr lang="en-US" kern="100" dirty="0">
                    <a:solidFill>
                      <a:srgbClr val="004F8B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Z</a:t>
                </a:r>
                <a14:m>
                  <m:oMath xmlns:m="http://schemas.openxmlformats.org/officeDocument/2006/math">
                    <m:r>
                      <a:rPr lang="en-US" i="1" kern="100">
                        <a:solidFill>
                          <a:srgbClr val="004F8B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i="1" kern="100">
                        <a:solidFill>
                          <a:srgbClr val="004F8B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i="1" kern="100">
                        <a:solidFill>
                          <a:srgbClr val="004F8B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(0,1)</m:t>
                    </m:r>
                  </m:oMath>
                </a14:m>
                <a:r>
                  <a:rPr lang="zh-CN" altLang="en-US" kern="100" dirty="0">
                    <a:solidFill>
                      <a:srgbClr val="004F8B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，此时由样本观测值可以算得</a:t>
                </a:r>
                <a14:m>
                  <m:oMath xmlns:m="http://schemas.openxmlformats.org/officeDocument/2006/math">
                    <m:r>
                      <a:rPr lang="en-US" i="1" kern="100">
                        <a:solidFill>
                          <a:srgbClr val="004F8B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i="1" kern="100">
                        <a:solidFill>
                          <a:srgbClr val="004F8B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=−1.56</m:t>
                    </m:r>
                  </m:oMath>
                </a14:m>
                <a:r>
                  <a:rPr lang="zh-CN" altLang="en-US" kern="100" dirty="0">
                    <a:solidFill>
                      <a:srgbClr val="004F8B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，据此可以算得</a:t>
                </a:r>
                <a:endParaRPr lang="en-US" altLang="zh-CN" kern="100" dirty="0">
                  <a:solidFill>
                    <a:srgbClr val="004F8B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i="1" kern="100">
                        <a:solidFill>
                          <a:srgbClr val="004F8B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i="1" kern="100">
                        <a:solidFill>
                          <a:srgbClr val="004F8B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 kern="100">
                        <a:solidFill>
                          <a:srgbClr val="004F8B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CN" i="1">
                            <a:solidFill>
                              <a:srgbClr val="004F8B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 kern="100">
                            <a:solidFill>
                              <a:srgbClr val="004F8B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𝑍</m:t>
                        </m:r>
                        <m:r>
                          <a:rPr lang="en-US" i="1" kern="100">
                            <a:solidFill>
                              <a:srgbClr val="004F8B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≤−1.56</m:t>
                        </m:r>
                      </m:e>
                    </m:d>
                    <m:r>
                      <a:rPr lang="en-US" i="1" kern="100">
                        <a:solidFill>
                          <a:srgbClr val="004F8B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kern="100">
                        <a:solidFill>
                          <a:srgbClr val="004F8B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Φ</m:t>
                    </m:r>
                    <m:d>
                      <m:dPr>
                        <m:ctrlPr>
                          <a:rPr lang="en-CN" i="1">
                            <a:solidFill>
                              <a:srgbClr val="004F8B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 kern="100">
                            <a:solidFill>
                              <a:srgbClr val="004F8B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−1.56</m:t>
                        </m:r>
                      </m:e>
                    </m:d>
                    <m:r>
                      <a:rPr lang="en-US" i="1" kern="100">
                        <a:solidFill>
                          <a:srgbClr val="004F8B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=0.0599</m:t>
                    </m:r>
                  </m:oMath>
                </a14:m>
                <a:r>
                  <a:rPr lang="en-CN" dirty="0">
                    <a:solidFill>
                      <a:srgbClr val="004F8B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004F8B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当𝛼≥𝑝</a:t>
                </a:r>
                <a:r>
                  <a:rPr lang="en-US" altLang="zh-CN" dirty="0">
                    <a:solidFill>
                      <a:srgbClr val="004F8B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=0.0599</a:t>
                </a:r>
                <a:r>
                  <a:rPr lang="zh-CN" altLang="en-US" dirty="0">
                    <a:solidFill>
                      <a:srgbClr val="004F8B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时，拒绝原假设</a:t>
                </a:r>
                <a:endParaRPr lang="en-US" altLang="zh-CN" dirty="0">
                  <a:solidFill>
                    <a:srgbClr val="004F8B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004F8B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当𝛼</a:t>
                </a:r>
                <a:r>
                  <a:rPr lang="en-US" altLang="zh-CN" dirty="0">
                    <a:solidFill>
                      <a:srgbClr val="004F8B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&lt;</a:t>
                </a:r>
                <a:r>
                  <a:rPr lang="zh-CN" altLang="en-US" dirty="0">
                    <a:solidFill>
                      <a:srgbClr val="004F8B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𝑝</a:t>
                </a:r>
                <a:r>
                  <a:rPr lang="en-US" altLang="zh-CN" dirty="0">
                    <a:solidFill>
                      <a:srgbClr val="004F8B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=0.0599</a:t>
                </a:r>
                <a:r>
                  <a:rPr lang="zh-CN" altLang="en-US" dirty="0">
                    <a:solidFill>
                      <a:srgbClr val="004F8B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时，接受原假设</a:t>
                </a:r>
                <a:endParaRPr lang="en-CN" dirty="0">
                  <a:solidFill>
                    <a:srgbClr val="004F8B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2C7AEA6-DC89-634C-8854-724DE6ECF2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895" y="4744114"/>
                <a:ext cx="9831754" cy="1705403"/>
              </a:xfrm>
              <a:prstGeom prst="rect">
                <a:avLst/>
              </a:prstGeom>
              <a:blipFill>
                <a:blip r:embed="rId7"/>
                <a:stretch>
                  <a:fillRect l="-516" b="-59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21405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zh-CN" altLang="en-US" dirty="0"/>
              <a:t>假设检验的基本类型</a:t>
            </a:r>
          </a:p>
        </p:txBody>
      </p:sp>
      <p:sp>
        <p:nvSpPr>
          <p:cNvPr id="15" name="矩形 10">
            <a:extLst>
              <a:ext uri="{FF2B5EF4-FFF2-40B4-BE49-F238E27FC236}">
                <a16:creationId xmlns:a16="http://schemas.microsoft.com/office/drawing/2014/main" id="{21569180-306C-CD41-AB51-A08291C4FF41}"/>
              </a:ext>
            </a:extLst>
          </p:cNvPr>
          <p:cNvSpPr/>
          <p:nvPr/>
        </p:nvSpPr>
        <p:spPr>
          <a:xfrm>
            <a:off x="1095823" y="2198674"/>
            <a:ext cx="1751704" cy="450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ADB67C-9276-0A48-B500-084A894F738D}"/>
              </a:ext>
            </a:extLst>
          </p:cNvPr>
          <p:cNvSpPr/>
          <p:nvPr/>
        </p:nvSpPr>
        <p:spPr>
          <a:xfrm>
            <a:off x="1227997" y="2204626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单样本检验</a:t>
            </a:r>
            <a:endParaRPr lang="en-CN" sz="2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矩形 10">
            <a:extLst>
              <a:ext uri="{FF2B5EF4-FFF2-40B4-BE49-F238E27FC236}">
                <a16:creationId xmlns:a16="http://schemas.microsoft.com/office/drawing/2014/main" id="{423B23C4-AF8C-474D-9CF4-D5667FE6BD12}"/>
              </a:ext>
            </a:extLst>
          </p:cNvPr>
          <p:cNvSpPr/>
          <p:nvPr/>
        </p:nvSpPr>
        <p:spPr>
          <a:xfrm>
            <a:off x="1095823" y="3470380"/>
            <a:ext cx="1751704" cy="450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42FC6E-B58B-8549-8499-CC2D94C2FBE7}"/>
              </a:ext>
            </a:extLst>
          </p:cNvPr>
          <p:cNvSpPr/>
          <p:nvPr/>
        </p:nvSpPr>
        <p:spPr>
          <a:xfrm>
            <a:off x="1227997" y="3476332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双样本检验</a:t>
            </a:r>
            <a:endParaRPr lang="en-CN" sz="2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C4A71B7-A1E9-A54D-A91A-A4253C2F88FF}"/>
                  </a:ext>
                </a:extLst>
              </p:cNvPr>
              <p:cNvSpPr/>
              <p:nvPr/>
            </p:nvSpPr>
            <p:spPr>
              <a:xfrm>
                <a:off x="1095823" y="1270326"/>
                <a:ext cx="38497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 kern="1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,…, </m:t>
                    </m:r>
                    <m:sSub>
                      <m:sSubPr>
                        <m:ctrlPr>
                          <a:rPr lang="en-CN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是来自</a:t>
                </a:r>
                <a14:m>
                  <m:oMath xmlns:m="http://schemas.openxmlformats.org/officeDocument/2006/math">
                    <m:r>
                      <a:rPr lang="en-US" i="1" kern="1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i="1" kern="1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 kern="1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US" i="1" kern="1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 </m:t>
                    </m:r>
                    <m:sSup>
                      <m:sSupPr>
                        <m:ctrlPr>
                          <a:rPr lang="en-CN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i="1" kern="1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的样本</a:t>
                </a:r>
                <a:r>
                  <a:rPr lang="en-CN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C4A71B7-A1E9-A54D-A91A-A4253C2F88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823" y="1270326"/>
                <a:ext cx="3849772" cy="369332"/>
              </a:xfrm>
              <a:prstGeom prst="rect">
                <a:avLst/>
              </a:prstGeom>
              <a:blipFill>
                <a:blip r:embed="rId2"/>
                <a:stretch>
                  <a:fillRect l="-987" t="-6452" b="-1935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95FCE17-B4B5-AF4F-A2DC-F85E0352D3EE}"/>
                  </a:ext>
                </a:extLst>
              </p:cNvPr>
              <p:cNvSpPr/>
              <p:nvPr/>
            </p:nvSpPr>
            <p:spPr>
              <a:xfrm>
                <a:off x="3256656" y="1689224"/>
                <a:ext cx="6096000" cy="133882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indent="4763" algn="ctr">
                  <a:lnSpc>
                    <a:spcPct val="150000"/>
                  </a:lnSpc>
                </a:pPr>
                <a:r>
                  <a:rPr lang="zh-CN" altLang="en-US" kern="100" dirty="0"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 kern="100" smtClea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i="1" kern="1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i="1" kern="1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US" i="1" kern="1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≤</m:t>
                    </m:r>
                    <m:sSub>
                      <m:sSubPr>
                        <m:ctrlPr>
                          <a:rPr lang="en-CN" i="1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i="1" kern="1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  </m:t>
                    </m:r>
                    <m:r>
                      <a:rPr lang="en-US" i="1" kern="1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𝑣𝑠</m:t>
                    </m:r>
                    <m:r>
                      <a:rPr lang="en-US" i="1" kern="1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  </m:t>
                    </m:r>
                    <m:sSub>
                      <m:sSubPr>
                        <m:ctrlPr>
                          <a:rPr lang="en-CN" i="1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 kern="1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i="1" kern="1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US" i="1" kern="1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CN" i="1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i="1" kern="100" dirty="0">
                  <a:latin typeface="Cambria Math" panose="020405030504060302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4763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: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CN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   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𝑣𝑠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CN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: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CN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kern="100" dirty="0">
                  <a:latin typeface="Arial" panose="020B0604020202020204" pitchFamily="34" charset="0"/>
                  <a:ea typeface="SimSun" panose="02010600030101010101" pitchFamily="2" charset="-122"/>
                </a:endParaRPr>
              </a:p>
              <a:p>
                <a:pPr indent="4763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: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N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   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𝑣𝑠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CN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: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CN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kern="100" dirty="0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95FCE17-B4B5-AF4F-A2DC-F85E0352D3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656" y="1689224"/>
                <a:ext cx="6096000" cy="1338828"/>
              </a:xfrm>
              <a:prstGeom prst="rect">
                <a:avLst/>
              </a:prstGeom>
              <a:blipFill>
                <a:blip r:embed="rId3"/>
                <a:stretch>
                  <a:fillRect b="-93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39AFDC6-A0B7-ED4F-A448-EA7CAFB8E22E}"/>
                  </a:ext>
                </a:extLst>
              </p:cNvPr>
              <p:cNvSpPr/>
              <p:nvPr/>
            </p:nvSpPr>
            <p:spPr>
              <a:xfrm>
                <a:off x="3256656" y="3054585"/>
                <a:ext cx="6096000" cy="133882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indent="4763"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CN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N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≤0   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𝑣𝑠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CN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CN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N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&gt;0</m:t>
                      </m:r>
                    </m:oMath>
                  </m:oMathPara>
                </a14:m>
                <a:endParaRPr lang="en-CN" kern="100" dirty="0">
                  <a:latin typeface="Arial" panose="020B0604020202020204" pitchFamily="34" charset="0"/>
                  <a:ea typeface="SimSun" panose="02010600030101010101" pitchFamily="2" charset="-122"/>
                </a:endParaRPr>
              </a:p>
              <a:p>
                <a:pPr indent="304800"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CN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N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≥0   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𝑣𝑠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CN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CN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N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&lt;0</m:t>
                      </m:r>
                    </m:oMath>
                  </m:oMathPara>
                </a14:m>
                <a:endParaRPr lang="en-CN" kern="100" dirty="0">
                  <a:latin typeface="Arial" panose="020B0604020202020204" pitchFamily="34" charset="0"/>
                  <a:ea typeface="SimSun" panose="02010600030101010101" pitchFamily="2" charset="-122"/>
                </a:endParaRPr>
              </a:p>
              <a:p>
                <a:pPr indent="304800"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CN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N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=0   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𝑣𝑠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CN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CN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N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≠0</m:t>
                      </m:r>
                    </m:oMath>
                  </m:oMathPara>
                </a14:m>
                <a:endParaRPr lang="en-CN" kern="100" dirty="0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39AFDC6-A0B7-ED4F-A448-EA7CAFB8E2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656" y="3054585"/>
                <a:ext cx="6096000" cy="13388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0">
            <a:extLst>
              <a:ext uri="{FF2B5EF4-FFF2-40B4-BE49-F238E27FC236}">
                <a16:creationId xmlns:a16="http://schemas.microsoft.com/office/drawing/2014/main" id="{7C999721-45F8-034E-84A2-A232F583EAAD}"/>
              </a:ext>
            </a:extLst>
          </p:cNvPr>
          <p:cNvSpPr/>
          <p:nvPr/>
        </p:nvSpPr>
        <p:spPr>
          <a:xfrm>
            <a:off x="1095823" y="4835292"/>
            <a:ext cx="1500091" cy="450000"/>
          </a:xfrm>
          <a:prstGeom prst="rect">
            <a:avLst/>
          </a:prstGeom>
          <a:solidFill>
            <a:srgbClr val="EBE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B3FDE9-F84A-D447-ACCF-4AF162014AEB}"/>
              </a:ext>
            </a:extLst>
          </p:cNvPr>
          <p:cNvSpPr/>
          <p:nvPr/>
        </p:nvSpPr>
        <p:spPr>
          <a:xfrm>
            <a:off x="1227997" y="4841244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>
                <a:solidFill>
                  <a:srgbClr val="004F8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单边检验</a:t>
            </a:r>
            <a:endParaRPr lang="en-CN" sz="2000" b="1" dirty="0">
              <a:solidFill>
                <a:srgbClr val="004F8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矩形 10">
            <a:extLst>
              <a:ext uri="{FF2B5EF4-FFF2-40B4-BE49-F238E27FC236}">
                <a16:creationId xmlns:a16="http://schemas.microsoft.com/office/drawing/2014/main" id="{E512C493-9955-B844-8E54-FADD32005C76}"/>
              </a:ext>
            </a:extLst>
          </p:cNvPr>
          <p:cNvSpPr/>
          <p:nvPr/>
        </p:nvSpPr>
        <p:spPr>
          <a:xfrm>
            <a:off x="1095823" y="5600315"/>
            <a:ext cx="1500091" cy="450000"/>
          </a:xfrm>
          <a:prstGeom prst="rect">
            <a:avLst/>
          </a:prstGeom>
          <a:solidFill>
            <a:srgbClr val="EBE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B2B193F-6C56-954D-8030-4CDCD97C7677}"/>
              </a:ext>
            </a:extLst>
          </p:cNvPr>
          <p:cNvSpPr/>
          <p:nvPr/>
        </p:nvSpPr>
        <p:spPr>
          <a:xfrm>
            <a:off x="1227997" y="5606267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>
                <a:solidFill>
                  <a:srgbClr val="004F8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双边检验</a:t>
            </a:r>
            <a:endParaRPr lang="en-CN" sz="2000" b="1" dirty="0">
              <a:solidFill>
                <a:srgbClr val="004F8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BBA31B-9F13-A848-916D-DF5EC1A9A0A4}"/>
              </a:ext>
            </a:extLst>
          </p:cNvPr>
          <p:cNvSpPr/>
          <p:nvPr/>
        </p:nvSpPr>
        <p:spPr>
          <a:xfrm>
            <a:off x="3020709" y="4856633"/>
            <a:ext cx="85630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单边检验为具有方向性的检验，即判断总体参数是否大于或小于某个已知的值</a:t>
            </a:r>
            <a:r>
              <a:rPr lang="en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E484E8A-4F48-6E4D-BFA2-BEC1880B5402}"/>
              </a:ext>
            </a:extLst>
          </p:cNvPr>
          <p:cNvSpPr/>
          <p:nvPr/>
        </p:nvSpPr>
        <p:spPr>
          <a:xfrm>
            <a:off x="3020709" y="5637045"/>
            <a:ext cx="80353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双边检验不具有方向性，结论只能得出总体参数是否等于某个值</a:t>
            </a:r>
            <a:r>
              <a:rPr lang="en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96534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正态总体的假设检验</a:t>
            </a:r>
            <a:r>
              <a:rPr lang="en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矩形 10">
            <a:extLst>
              <a:ext uri="{FF2B5EF4-FFF2-40B4-BE49-F238E27FC236}">
                <a16:creationId xmlns:a16="http://schemas.microsoft.com/office/drawing/2014/main" id="{21569180-306C-CD41-AB51-A08291C4FF41}"/>
              </a:ext>
            </a:extLst>
          </p:cNvPr>
          <p:cNvSpPr/>
          <p:nvPr/>
        </p:nvSpPr>
        <p:spPr>
          <a:xfrm>
            <a:off x="1095824" y="1456107"/>
            <a:ext cx="3215069" cy="450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ADB67C-9276-0A48-B500-084A894F738D}"/>
              </a:ext>
            </a:extLst>
          </p:cNvPr>
          <p:cNvSpPr/>
          <p:nvPr/>
        </p:nvSpPr>
        <p:spPr>
          <a:xfrm>
            <a:off x="1227998" y="1462059"/>
            <a:ext cx="30828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单个正态总体均值的检验 </a:t>
            </a:r>
            <a:endParaRPr lang="en-CN" sz="2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CD0D8A5-C268-A84C-B21D-59C25A40992F}"/>
                  </a:ext>
                </a:extLst>
              </p:cNvPr>
              <p:cNvSpPr/>
              <p:nvPr/>
            </p:nvSpPr>
            <p:spPr>
              <a:xfrm>
                <a:off x="1028470" y="2121279"/>
                <a:ext cx="27382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情况</a:t>
                </a:r>
                <a:r>
                  <a:rPr lang="en-US" b="1" kern="1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</a:t>
                </a:r>
                <a:r>
                  <a:rPr lang="zh-CN" altLang="en-US" b="1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b="1" i="1" kern="1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𝝈</m:t>
                    </m:r>
                  </m:oMath>
                </a14:m>
                <a:r>
                  <a:rPr lang="zh-CN" altLang="en-US" b="1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已知时的</a:t>
                </a:r>
                <a14:m>
                  <m:oMath xmlns:m="http://schemas.openxmlformats.org/officeDocument/2006/math">
                    <m:r>
                      <a:rPr lang="en-US" b="1" i="1" kern="1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𝒛</m:t>
                    </m:r>
                  </m:oMath>
                </a14:m>
                <a:r>
                  <a:rPr lang="zh-CN" altLang="en-US" b="1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检验</a:t>
                </a:r>
                <a:r>
                  <a:rPr lang="en-CN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CD0D8A5-C268-A84C-B21D-59C25A4099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470" y="2121279"/>
                <a:ext cx="2738250" cy="369332"/>
              </a:xfrm>
              <a:prstGeom prst="rect">
                <a:avLst/>
              </a:prstGeom>
              <a:blipFill>
                <a:blip r:embed="rId2"/>
                <a:stretch>
                  <a:fillRect l="-2315" t="-6667" b="-2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DC07AAA-E9A0-9C43-98A2-9C7251AA0F02}"/>
                  </a:ext>
                </a:extLst>
              </p:cNvPr>
              <p:cNvSpPr/>
              <p:nvPr/>
            </p:nvSpPr>
            <p:spPr>
              <a:xfrm>
                <a:off x="5448387" y="2526892"/>
                <a:ext cx="1295226" cy="6557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N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CN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CN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type m:val="lin"/>
                              <m:ctrlPr>
                                <a:rPr lang="en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den>
                      </m:f>
                    </m:oMath>
                  </m:oMathPara>
                </a14:m>
                <a:endParaRPr lang="en-CN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DC07AAA-E9A0-9C43-98A2-9C7251AA0F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387" y="2526892"/>
                <a:ext cx="1295226" cy="655757"/>
              </a:xfrm>
              <a:prstGeom prst="rect">
                <a:avLst/>
              </a:prstGeom>
              <a:blipFill>
                <a:blip r:embed="rId3"/>
                <a:stretch>
                  <a:fillRect t="-19231" b="-9807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63351AE9-844D-7F47-864B-12871194F2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636" y="3299407"/>
            <a:ext cx="7424769" cy="18333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A06955D-A699-2542-A5E7-C54EE550C1D8}"/>
                  </a:ext>
                </a:extLst>
              </p:cNvPr>
              <p:cNvSpPr/>
              <p:nvPr/>
            </p:nvSpPr>
            <p:spPr>
              <a:xfrm>
                <a:off x="3737866" y="1007232"/>
                <a:ext cx="6096000" cy="133882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indent="4763" algn="ctr">
                  <a:lnSpc>
                    <a:spcPct val="150000"/>
                  </a:lnSpc>
                </a:pPr>
                <a:r>
                  <a:rPr lang="zh-CN" altLang="en-US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 kern="100" smtClea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i="1" kern="1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i="1" kern="1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US" i="1" kern="1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≤</m:t>
                    </m:r>
                    <m:sSub>
                      <m:sSubPr>
                        <m:ctrlPr>
                          <a:rPr lang="en-CN" i="1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i="1" kern="1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  </m:t>
                    </m:r>
                    <m:r>
                      <a:rPr lang="en-US" i="1" kern="1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𝑣𝑠</m:t>
                    </m:r>
                    <m:r>
                      <a:rPr lang="en-US" i="1" kern="1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  </m:t>
                    </m:r>
                    <m:sSub>
                      <m:sSubPr>
                        <m:ctrlPr>
                          <a:rPr lang="en-CN" i="1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 kern="1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i="1" kern="1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US" i="1" kern="1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CN" i="1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i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 indent="4763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: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CN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   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𝑣𝑠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CN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: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CN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kern="1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indent="4763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: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N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   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𝑣𝑠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CN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: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CN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kern="1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A06955D-A699-2542-A5E7-C54EE550C1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866" y="1007232"/>
                <a:ext cx="6096000" cy="1338828"/>
              </a:xfrm>
              <a:prstGeom prst="rect">
                <a:avLst/>
              </a:prstGeom>
              <a:blipFill>
                <a:blip r:embed="rId5"/>
                <a:stretch>
                  <a:fillRect b="-9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C2325881-19FF-024B-8D10-E10B926A292C}"/>
              </a:ext>
            </a:extLst>
          </p:cNvPr>
          <p:cNvSpPr/>
          <p:nvPr/>
        </p:nvSpPr>
        <p:spPr>
          <a:xfrm>
            <a:off x="1095824" y="3851615"/>
            <a:ext cx="20329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三种检验问题的拒绝域</a:t>
            </a:r>
            <a:r>
              <a:rPr lang="en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2917E06-3046-5544-B9FB-1EEDFB992BDD}"/>
                  </a:ext>
                </a:extLst>
              </p:cNvPr>
              <p:cNvSpPr/>
              <p:nvPr/>
            </p:nvSpPr>
            <p:spPr>
              <a:xfrm>
                <a:off x="1028470" y="5213428"/>
                <a:ext cx="27093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情况</a:t>
                </a:r>
                <a:r>
                  <a:rPr 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</a:t>
                </a: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未知时的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检验</a:t>
                </a:r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2917E06-3046-5544-B9FB-1EEDFB992B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470" y="5213428"/>
                <a:ext cx="2709396" cy="369332"/>
              </a:xfrm>
              <a:prstGeom prst="rect">
                <a:avLst/>
              </a:prstGeom>
              <a:blipFill>
                <a:blip r:embed="rId6"/>
                <a:stretch>
                  <a:fillRect l="-2336" t="-6667" b="-2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27C223B-6098-B944-972B-E8B48D4D281E}"/>
                  </a:ext>
                </a:extLst>
              </p:cNvPr>
              <p:cNvSpPr/>
              <p:nvPr/>
            </p:nvSpPr>
            <p:spPr>
              <a:xfrm>
                <a:off x="5349090" y="5850768"/>
                <a:ext cx="1751442" cy="6521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  <m:d>
                            <m:dPr>
                              <m:ctrlPr>
                                <a:rPr lang="en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CN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27C223B-6098-B944-972B-E8B48D4D28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9090" y="5850768"/>
                <a:ext cx="1751442" cy="6521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D21F6E6-AD1A-E646-9B90-CF206BB3893B}"/>
                  </a:ext>
                </a:extLst>
              </p:cNvPr>
              <p:cNvSpPr/>
              <p:nvPr/>
            </p:nvSpPr>
            <p:spPr>
              <a:xfrm>
                <a:off x="3805220" y="5211275"/>
                <a:ext cx="46354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kern="1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z</a:t>
                </a:r>
                <a:r>
                  <a:rPr lang="zh-CN" altLang="en-US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统计量则会因为含有未知参数</a:t>
                </a:r>
                <a14:m>
                  <m:oMath xmlns:m="http://schemas.openxmlformats.org/officeDocument/2006/math">
                    <m:r>
                      <a:rPr lang="en-US" i="1" kern="1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𝜎</m:t>
                    </m:r>
                  </m:oMath>
                </a14:m>
                <a:r>
                  <a:rPr lang="zh-CN" altLang="en-US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而无法计算</a:t>
                </a:r>
                <a:r>
                  <a:rPr lang="en-CN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D21F6E6-AD1A-E646-9B90-CF206BB389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220" y="5211275"/>
                <a:ext cx="4635436" cy="369332"/>
              </a:xfrm>
              <a:prstGeom prst="rect">
                <a:avLst/>
              </a:prstGeom>
              <a:blipFill>
                <a:blip r:embed="rId8"/>
                <a:stretch>
                  <a:fillRect l="-1093" t="-6667" b="-2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88849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正态总体的假设检验</a:t>
            </a:r>
            <a:r>
              <a:rPr lang="en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矩形 10">
            <a:extLst>
              <a:ext uri="{FF2B5EF4-FFF2-40B4-BE49-F238E27FC236}">
                <a16:creationId xmlns:a16="http://schemas.microsoft.com/office/drawing/2014/main" id="{21569180-306C-CD41-AB51-A08291C4FF41}"/>
              </a:ext>
            </a:extLst>
          </p:cNvPr>
          <p:cNvSpPr/>
          <p:nvPr/>
        </p:nvSpPr>
        <p:spPr>
          <a:xfrm>
            <a:off x="1095824" y="1456107"/>
            <a:ext cx="3471550" cy="450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ADB67C-9276-0A48-B500-084A894F738D}"/>
              </a:ext>
            </a:extLst>
          </p:cNvPr>
          <p:cNvSpPr/>
          <p:nvPr/>
        </p:nvSpPr>
        <p:spPr>
          <a:xfrm>
            <a:off x="1227998" y="1462059"/>
            <a:ext cx="3339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两个正态总体均值差的检验 </a:t>
            </a:r>
            <a:endParaRPr lang="en-CN" sz="2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DC07AAA-E9A0-9C43-98A2-9C7251AA0F02}"/>
                  </a:ext>
                </a:extLst>
              </p:cNvPr>
              <p:cNvSpPr/>
              <p:nvPr/>
            </p:nvSpPr>
            <p:spPr>
              <a:xfrm>
                <a:off x="5286587" y="2533028"/>
                <a:ext cx="1672702" cy="9801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bar>
                            <m:barPr>
                              <m:pos m:val="top"/>
                              <m:ctrlPr>
                                <a:rPr lang="en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bar>
                            <m:barPr>
                              <m:pos m:val="top"/>
                              <m:ctrlPr>
                                <a:rPr lang="en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bar>
                        </m:num>
                        <m:den>
                          <m:sSub>
                            <m:sSubPr>
                              <m:ctrlPr>
                                <a:rPr lang="en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CN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DC07AAA-E9A0-9C43-98A2-9C7251AA0F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587" y="2533028"/>
                <a:ext cx="1672702" cy="9801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A06955D-A699-2542-A5E7-C54EE550C1D8}"/>
                  </a:ext>
                </a:extLst>
              </p:cNvPr>
              <p:cNvSpPr/>
              <p:nvPr/>
            </p:nvSpPr>
            <p:spPr>
              <a:xfrm>
                <a:off x="4262020" y="1011693"/>
                <a:ext cx="6096000" cy="133882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indent="4763"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CN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N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≤0   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𝑣𝑠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CN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CN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N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&gt;0</m:t>
                      </m:r>
                    </m:oMath>
                  </m:oMathPara>
                </a14:m>
                <a:endParaRPr lang="en-CN" kern="100" dirty="0">
                  <a:latin typeface="Arial" panose="020B0604020202020204" pitchFamily="34" charset="0"/>
                  <a:ea typeface="SimSun" panose="02010600030101010101" pitchFamily="2" charset="-122"/>
                </a:endParaRPr>
              </a:p>
              <a:p>
                <a:pPr indent="304800"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CN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N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≥0   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𝑣𝑠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CN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CN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N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&lt;0</m:t>
                      </m:r>
                    </m:oMath>
                  </m:oMathPara>
                </a14:m>
                <a:endParaRPr lang="en-CN" kern="100" dirty="0">
                  <a:latin typeface="Arial" panose="020B0604020202020204" pitchFamily="34" charset="0"/>
                  <a:ea typeface="SimSun" panose="02010600030101010101" pitchFamily="2" charset="-122"/>
                </a:endParaRPr>
              </a:p>
              <a:p>
                <a:pPr indent="304800"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CN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N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=0   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𝑣𝑠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CN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CN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N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≠0</m:t>
                      </m:r>
                    </m:oMath>
                  </m:oMathPara>
                </a14:m>
                <a:endParaRPr lang="en-CN" kern="100" dirty="0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A06955D-A699-2542-A5E7-C54EE550C1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020" y="1011693"/>
                <a:ext cx="6096000" cy="13388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C2917E06-3046-5544-B9FB-1EEDFB992BDD}"/>
              </a:ext>
            </a:extLst>
          </p:cNvPr>
          <p:cNvSpPr/>
          <p:nvPr/>
        </p:nvSpPr>
        <p:spPr>
          <a:xfrm>
            <a:off x="1028470" y="5026609"/>
            <a:ext cx="2866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情况</a:t>
            </a:r>
            <a:r>
              <a:rPr 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：两样本方差不相同</a:t>
            </a:r>
            <a:endParaRPr lang="en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3522A77-0A0A-594E-A713-93199B4C1AB3}"/>
                  </a:ext>
                </a:extLst>
              </p:cNvPr>
              <p:cNvSpPr/>
              <p:nvPr/>
            </p:nvSpPr>
            <p:spPr>
              <a:xfrm>
                <a:off x="3864966" y="3578822"/>
                <a:ext cx="4719689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N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en-CN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CN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N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CN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N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N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N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CN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N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CN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CN" i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bar>
                                        <m:barPr>
                                          <m:pos m:val="top"/>
                                          <m:ctrlPr>
                                            <a:rPr lang="en-CN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barPr>
                                        <m:e>
                                          <m:r>
                                            <a:rPr lang="en-CN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bar>
                                    </m:e>
                                  </m:d>
                                </m:e>
                                <m:sup>
                                  <m:r>
                                    <a:rPr lang="en-CN" i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CN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N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N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CN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N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CN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CN" i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bar>
                                        <m:barPr>
                                          <m:pos m:val="top"/>
                                          <m:ctrlPr>
                                            <a:rPr lang="en-CN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barPr>
                                        <m:e>
                                          <m:r>
                                            <a:rPr lang="en-CN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bar>
                                    </m:e>
                                  </m:d>
                                </m:e>
                                <m:sup>
                                  <m:r>
                                    <a:rPr lang="en-CN" i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CN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3522A77-0A0A-594E-A713-93199B4C1A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4966" y="3578822"/>
                <a:ext cx="4719689" cy="848566"/>
              </a:xfrm>
              <a:prstGeom prst="rect">
                <a:avLst/>
              </a:prstGeom>
              <a:blipFill>
                <a:blip r:embed="rId4"/>
                <a:stretch>
                  <a:fillRect t="-98529" b="-1529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C1696B8F-1E6F-B44B-8610-C76EA3528315}"/>
              </a:ext>
            </a:extLst>
          </p:cNvPr>
          <p:cNvSpPr/>
          <p:nvPr/>
        </p:nvSpPr>
        <p:spPr>
          <a:xfrm>
            <a:off x="1028470" y="2780005"/>
            <a:ext cx="3328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情况</a:t>
            </a:r>
            <a:r>
              <a:rPr lang="en-US" b="1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1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：两样本方差相同但未知</a:t>
            </a:r>
            <a:endParaRPr lang="en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3ED9ED0-A9CB-9048-B4F2-AAF86397CF14}"/>
                  </a:ext>
                </a:extLst>
              </p:cNvPr>
              <p:cNvSpPr/>
              <p:nvPr/>
            </p:nvSpPr>
            <p:spPr>
              <a:xfrm>
                <a:off x="5275326" y="4856873"/>
                <a:ext cx="1641347" cy="9484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N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CN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CN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CN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N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CN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CN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en-CN" i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CN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CN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CN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CN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CN" i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CN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3ED9ED0-A9CB-9048-B4F2-AAF86397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326" y="4856873"/>
                <a:ext cx="1641347" cy="9484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27057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正态总体的假设检验</a:t>
            </a:r>
            <a:r>
              <a:rPr lang="en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矩形 10">
            <a:extLst>
              <a:ext uri="{FF2B5EF4-FFF2-40B4-BE49-F238E27FC236}">
                <a16:creationId xmlns:a16="http://schemas.microsoft.com/office/drawing/2014/main" id="{21569180-306C-CD41-AB51-A08291C4FF41}"/>
              </a:ext>
            </a:extLst>
          </p:cNvPr>
          <p:cNvSpPr/>
          <p:nvPr/>
        </p:nvSpPr>
        <p:spPr>
          <a:xfrm>
            <a:off x="1095824" y="1456107"/>
            <a:ext cx="2021728" cy="450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ADB67C-9276-0A48-B500-084A894F738D}"/>
              </a:ext>
            </a:extLst>
          </p:cNvPr>
          <p:cNvSpPr/>
          <p:nvPr/>
        </p:nvSpPr>
        <p:spPr>
          <a:xfrm>
            <a:off x="1227998" y="1462059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成对数据检验</a:t>
            </a:r>
            <a:endParaRPr lang="en-CN" sz="2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E6CCF83-5A32-7645-A4F3-0947AF950DC4}"/>
                  </a:ext>
                </a:extLst>
              </p:cNvPr>
              <p:cNvSpPr/>
              <p:nvPr/>
            </p:nvSpPr>
            <p:spPr>
              <a:xfrm>
                <a:off x="3575774" y="1246340"/>
                <a:ext cx="7778025" cy="8695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在减肥药案例数据中，假定受试者的体重数据服从正态分布，试问：试验前后的受试者体重在显著性水平</a:t>
                </a:r>
                <a14:m>
                  <m:oMath xmlns:m="http://schemas.openxmlformats.org/officeDocument/2006/math">
                    <m:r>
                      <a:rPr lang="en-US" i="1" kern="1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i="1" kern="1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=0.05</m:t>
                    </m:r>
                  </m:oMath>
                </a14:m>
                <a:r>
                  <a:rPr lang="zh-CN" altLang="en-US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上有无差异？</a:t>
                </a:r>
                <a:endParaRPr lang="en-CN" kern="1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E6CCF83-5A32-7645-A4F3-0947AF950D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774" y="1246340"/>
                <a:ext cx="7778025" cy="869533"/>
              </a:xfrm>
              <a:prstGeom prst="rect">
                <a:avLst/>
              </a:prstGeom>
              <a:blipFill>
                <a:blip r:embed="rId2"/>
                <a:stretch>
                  <a:fillRect l="-489" r="-816" b="-1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5436752-FE0E-DA4F-A3BF-DAD46168DBE6}"/>
                  </a:ext>
                </a:extLst>
              </p:cNvPr>
              <p:cNvSpPr/>
              <p:nvPr/>
            </p:nvSpPr>
            <p:spPr>
              <a:xfrm>
                <a:off x="1227997" y="2483425"/>
                <a:ext cx="10125801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763" algn="just">
                  <a:lnSpc>
                    <a:spcPct val="150000"/>
                  </a:lnSpc>
                </a:pPr>
                <a:r>
                  <a:rPr lang="zh-CN" altLang="en-US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原先要比较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的大小，如今则转化为考察</a:t>
                </a:r>
                <a14:m>
                  <m:oMath xmlns:m="http://schemas.openxmlformats.org/officeDocument/2006/math">
                    <m:r>
                      <a:rPr lang="en-US" i="1" kern="1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US" altLang="zh-CN" b="0" i="1" kern="100" smtClea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kern="100" smtClea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kern="100" smtClea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kern="100" smtClea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kern="100" smtClean="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kern="100" smtClea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kern="100" smtClea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kern="100" smtClea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是否为零，即考察如下的检验问题。</a:t>
                </a:r>
                <a:endParaRPr lang="en-CN" kern="1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indent="304800"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: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=0   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𝑣𝑠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CN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: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≠0</m:t>
                      </m:r>
                    </m:oMath>
                  </m:oMathPara>
                </a14:m>
                <a:endParaRPr lang="en-CN" kern="1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5436752-FE0E-DA4F-A3BF-DAD46168DB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997" y="2483425"/>
                <a:ext cx="10125801" cy="923330"/>
              </a:xfrm>
              <a:prstGeom prst="rect">
                <a:avLst/>
              </a:prstGeom>
              <a:blipFill>
                <a:blip r:embed="rId3"/>
                <a:stretch>
                  <a:fillRect l="-376" b="-135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03E9FA8-4A2E-3141-8827-1B707BC27F9B}"/>
                  </a:ext>
                </a:extLst>
              </p:cNvPr>
              <p:cNvSpPr/>
              <p:nvPr/>
            </p:nvSpPr>
            <p:spPr>
              <a:xfrm>
                <a:off x="5525739" y="4032616"/>
                <a:ext cx="1168717" cy="9574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ctrlPr>
                                <a:rPr lang="en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N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N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CN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CN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CN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CN" i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03E9FA8-4A2E-3141-8827-1B707BC27F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739" y="4032616"/>
                <a:ext cx="1168717" cy="9574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A6E9283-E0F8-D042-9101-F1AE1A83195A}"/>
              </a:ext>
            </a:extLst>
          </p:cNvPr>
          <p:cNvSpPr/>
          <p:nvPr/>
        </p:nvSpPr>
        <p:spPr>
          <a:xfrm>
            <a:off x="3311185" y="3589641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双样本的检验问题</a:t>
            </a:r>
            <a:endParaRPr lang="en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10C1DA3-73CC-F54D-BEA3-DF3FA6F40E5F}"/>
                  </a:ext>
                </a:extLst>
              </p:cNvPr>
              <p:cNvSpPr/>
              <p:nvPr/>
            </p:nvSpPr>
            <p:spPr>
              <a:xfrm>
                <a:off x="6959953" y="3589641"/>
                <a:ext cx="19504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单样本</a:t>
                </a:r>
                <a14:m>
                  <m:oMath xmlns:m="http://schemas.openxmlformats.org/officeDocument/2006/math">
                    <m:r>
                      <a:rPr lang="en-US" i="1" kern="1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zh-CN" altLang="en-US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检验问题</a:t>
                </a:r>
                <a:r>
                  <a:rPr lang="en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10C1DA3-73CC-F54D-BEA3-DF3FA6F40E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953" y="3589641"/>
                <a:ext cx="1950406" cy="369332"/>
              </a:xfrm>
              <a:prstGeom prst="rect">
                <a:avLst/>
              </a:prstGeom>
              <a:blipFill>
                <a:blip r:embed="rId5"/>
                <a:stretch>
                  <a:fillRect l="-3247" t="-6667" b="-2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E70049-D386-D04F-B9CC-79DAAE1775B1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5342510" y="3774307"/>
            <a:ext cx="161744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62AF0A2-E138-7D4C-881F-3047D52DA2FF}"/>
                  </a:ext>
                </a:extLst>
              </p:cNvPr>
              <p:cNvSpPr/>
              <p:nvPr/>
            </p:nvSpPr>
            <p:spPr>
              <a:xfrm>
                <a:off x="3432951" y="4990058"/>
                <a:ext cx="6168035" cy="10011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CN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bar>
                      <m:r>
                        <a:rPr lang="en-CN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N" i="0">
                          <a:latin typeface="Cambria Math" panose="02040503050406030204" pitchFamily="18" charset="0"/>
                        </a:rPr>
                        <m:t>, </m:t>
                      </m:r>
                      <m:sSub>
                        <m:sSub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CN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N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CN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CN" i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C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C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CN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N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N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CN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bar>
                                            <m:barPr>
                                              <m:pos m:val="top"/>
                                              <m:ctrlPr>
                                                <a:rPr lang="en-CN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en-CN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</m:ba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CN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62AF0A2-E138-7D4C-881F-3047D52DA2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951" y="4990058"/>
                <a:ext cx="6168035" cy="1001108"/>
              </a:xfrm>
              <a:prstGeom prst="rect">
                <a:avLst/>
              </a:prstGeom>
              <a:blipFill>
                <a:blip r:embed="rId6"/>
                <a:stretch>
                  <a:fillRect l="-1852" t="-70886" b="-13164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65252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/>
      </p:pic>
      <p:sp>
        <p:nvSpPr>
          <p:cNvPr id="11" name="圆角矩形 10"/>
          <p:cNvSpPr/>
          <p:nvPr/>
        </p:nvSpPr>
        <p:spPr>
          <a:xfrm>
            <a:off x="0" y="2870200"/>
            <a:ext cx="6502399" cy="1089061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576811"/>
            <a:ext cx="5570071" cy="1800000"/>
          </a:xfrm>
        </p:spPr>
        <p:txBody>
          <a:bodyPr anchor="ctr">
            <a:normAutofit/>
          </a:bodyPr>
          <a:lstStyle/>
          <a:p>
            <a:pPr algn="r"/>
            <a:r>
              <a:rPr lang="zh-CN" altLang="en-US" sz="4800" dirty="0"/>
              <a:t>单因素方差分析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4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2971800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38735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6984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>
            <a:normAutofit/>
          </a:bodyPr>
          <a:lstStyle/>
          <a:p>
            <a:r>
              <a:rPr lang="zh-CN" altLang="en-CN" dirty="0"/>
              <a:t>方差</a:t>
            </a:r>
            <a:r>
              <a:rPr lang="zh-CN" altLang="en-US" dirty="0"/>
              <a:t>分析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8DFD2A-CC7D-7C48-9969-9C826CB222B4}"/>
              </a:ext>
            </a:extLst>
          </p:cNvPr>
          <p:cNvSpPr/>
          <p:nvPr/>
        </p:nvSpPr>
        <p:spPr>
          <a:xfrm>
            <a:off x="1095824" y="1270567"/>
            <a:ext cx="6474849" cy="2951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两个或两个以上组别样本均值差别的显著性检验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不同城区的房价是否存在差异？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不同岗位的薪资是否会有区别？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不同年份的电影评分是否不同？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当方差分析只涉及一个分类变量时，就称为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单因素方差分析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因素（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factor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）指的是多水平（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level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）变量</a:t>
            </a:r>
            <a:r>
              <a:rPr lang="en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水平则指的是一个因素中的不同组别</a:t>
            </a:r>
            <a:r>
              <a:rPr lang="en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3ADA86-289E-414D-A347-318FFD26F39C}"/>
              </a:ext>
            </a:extLst>
          </p:cNvPr>
          <p:cNvSpPr/>
          <p:nvPr/>
        </p:nvSpPr>
        <p:spPr>
          <a:xfrm>
            <a:off x="1095824" y="4672328"/>
            <a:ext cx="104354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方差分析本质上是通过检验各组别的均值是否存在显著差异，来判断分类变量对因变量的影响程度。</a:t>
            </a:r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49826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>
            <a:normAutofit/>
          </a:bodyPr>
          <a:lstStyle/>
          <a:p>
            <a:r>
              <a:rPr lang="zh-CN" altLang="en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方差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E8DFD2A-CC7D-7C48-9969-9C826CB222B4}"/>
                  </a:ext>
                </a:extLst>
              </p:cNvPr>
              <p:cNvSpPr/>
              <p:nvPr/>
            </p:nvSpPr>
            <p:spPr>
              <a:xfrm>
                <a:off x="1095824" y="986400"/>
                <a:ext cx="7855933" cy="4560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CN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提出假设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原假设：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=…=</m:t>
                    </m:r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，即该因素对因变量没有影响；</a:t>
                </a:r>
                <a:endParaRPr lang="en-CN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备择假设：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不全相等，即该因素对因变量有影响。</a:t>
                </a:r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CN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构造检验统计量</a:t>
                </a: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r>
                  <a:rPr lang="en-US" altLang="zh-CN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F</a:t>
                </a: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统计量</a:t>
                </a:r>
                <a:endParaRPr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SST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nary>
                            </m:e>
                          </m:nary>
                          <m:sSub>
                            <m:sSubPr>
                              <m:ctrlPr>
                                <a:rPr lang="en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̿"/>
                              <m:ctrlPr>
                                <a:rPr lang="en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i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SSA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nary>
                          <m:sSub>
                            <m:sSubPr>
                              <m:ctrlPr>
                                <a:rPr lang="en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̿"/>
                              <m:ctrlPr>
                                <a:rPr lang="en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i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SSE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nary>
                            </m:e>
                          </m:nary>
                          <m:sSub>
                            <m:sSubPr>
                              <m:ctrlPr>
                                <a:rPr lang="en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CN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E8DFD2A-CC7D-7C48-9969-9C826CB22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824" y="986400"/>
                <a:ext cx="7855933" cy="4560736"/>
              </a:xfrm>
              <a:prstGeom prst="rect">
                <a:avLst/>
              </a:prstGeom>
              <a:blipFill>
                <a:blip r:embed="rId2"/>
                <a:stretch>
                  <a:fillRect l="-485" b="-1944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11977F3B-7639-3D43-8672-014D614067AC}"/>
              </a:ext>
            </a:extLst>
          </p:cNvPr>
          <p:cNvSpPr/>
          <p:nvPr/>
        </p:nvSpPr>
        <p:spPr>
          <a:xfrm>
            <a:off x="2151374" y="2948673"/>
            <a:ext cx="11257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总平方和</a:t>
            </a:r>
            <a:endParaRPr lang="en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2F1BA-0707-2545-BF43-C08CA4860D3E}"/>
              </a:ext>
            </a:extLst>
          </p:cNvPr>
          <p:cNvSpPr/>
          <p:nvPr/>
        </p:nvSpPr>
        <p:spPr>
          <a:xfrm>
            <a:off x="1939264" y="3750615"/>
            <a:ext cx="1337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组间平方和</a:t>
            </a:r>
            <a:endParaRPr lang="en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25B67F-3D69-F049-AF55-9B58105078B6}"/>
              </a:ext>
            </a:extLst>
          </p:cNvPr>
          <p:cNvSpPr/>
          <p:nvPr/>
        </p:nvSpPr>
        <p:spPr>
          <a:xfrm>
            <a:off x="1939264" y="4552557"/>
            <a:ext cx="1337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组内平方和</a:t>
            </a:r>
            <a:endParaRPr lang="en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8F3E837-8411-094C-AC03-252B7986E65A}"/>
                  </a:ext>
                </a:extLst>
              </p:cNvPr>
              <p:cNvSpPr/>
              <p:nvPr/>
            </p:nvSpPr>
            <p:spPr>
              <a:xfrm>
                <a:off x="1947706" y="5338019"/>
                <a:ext cx="2686954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kern="1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组间均方误差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MSA</m:t>
                    </m:r>
                    <m:r>
                      <a:rPr lang="en-US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CN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SSA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k</m:t>
                        </m:r>
                        <m:r>
                          <a:rPr lang="en-US" i="1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CN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8F3E837-8411-094C-AC03-252B7986E6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706" y="5338019"/>
                <a:ext cx="2686954" cy="491417"/>
              </a:xfrm>
              <a:prstGeom prst="rect">
                <a:avLst/>
              </a:prstGeom>
              <a:blipFill>
                <a:blip r:embed="rId3"/>
                <a:stretch>
                  <a:fillRect l="-1887" b="-769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E9FF1B9-92DC-7949-92E9-9E011F4E4E33}"/>
                  </a:ext>
                </a:extLst>
              </p:cNvPr>
              <p:cNvSpPr/>
              <p:nvPr/>
            </p:nvSpPr>
            <p:spPr>
              <a:xfrm>
                <a:off x="1947706" y="5894252"/>
                <a:ext cx="2737481" cy="487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kern="1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组间均方误差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MS</m:t>
                    </m:r>
                    <m:r>
                      <m:rPr>
                        <m:sty m:val="p"/>
                      </m:rPr>
                      <a:rPr lang="en-US" altLang="zh-CN" b="0" i="0" kern="1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E</m:t>
                    </m:r>
                    <m:r>
                      <a:rPr lang="en-US" i="0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CN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i="0" kern="1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SS</m:t>
                        </m:r>
                        <m:r>
                          <m:rPr>
                            <m:sty m:val="p"/>
                          </m:rPr>
                          <a:rPr lang="en-US" altLang="zh-CN" b="0" i="0" kern="100" smtClea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E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b="0" i="0" kern="100" smtClea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n</m:t>
                        </m:r>
                        <m:r>
                          <a:rPr lang="en-US" altLang="zh-CN" b="0" i="0" kern="100" smtClea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b="0" i="0" kern="100" smtClea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k</m:t>
                        </m:r>
                      </m:den>
                    </m:f>
                  </m:oMath>
                </a14:m>
                <a:r>
                  <a:rPr lang="en-CN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E9FF1B9-92DC-7949-92E9-9E011F4E4E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706" y="5894252"/>
                <a:ext cx="2737481" cy="487249"/>
              </a:xfrm>
              <a:prstGeom prst="rect">
                <a:avLst/>
              </a:prstGeom>
              <a:blipFill>
                <a:blip r:embed="rId4"/>
                <a:stretch>
                  <a:fillRect l="-1843" b="-512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9CCF3F1-CFD4-594F-8C8E-5148B08CBB4C}"/>
                  </a:ext>
                </a:extLst>
              </p:cNvPr>
              <p:cNvSpPr/>
              <p:nvPr/>
            </p:nvSpPr>
            <p:spPr>
              <a:xfrm>
                <a:off x="5084332" y="5532242"/>
                <a:ext cx="2963504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N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CN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CN" i="0">
                              <a:latin typeface="Cambria Math" panose="02040503050406030204" pitchFamily="18" charset="0"/>
                            </a:rPr>
                            <m:t>MSA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CN" i="0">
                              <a:latin typeface="Cambria Math" panose="02040503050406030204" pitchFamily="18" charset="0"/>
                            </a:rPr>
                            <m:t>MSE</m:t>
                          </m:r>
                        </m:den>
                      </m:f>
                      <m:r>
                        <a:rPr lang="zh-CN" alt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−1,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9CCF3F1-CFD4-594F-8C8E-5148B08CBB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332" y="5532242"/>
                <a:ext cx="2963504" cy="612732"/>
              </a:xfrm>
              <a:prstGeom prst="rect">
                <a:avLst/>
              </a:prstGeom>
              <a:blipFill>
                <a:blip r:embed="rId5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63882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/>
      </p:pic>
      <p:sp>
        <p:nvSpPr>
          <p:cNvPr id="11" name="圆角矩形 10"/>
          <p:cNvSpPr/>
          <p:nvPr/>
        </p:nvSpPr>
        <p:spPr>
          <a:xfrm>
            <a:off x="0" y="2870200"/>
            <a:ext cx="6502399" cy="1089061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576811"/>
            <a:ext cx="5570071" cy="1800000"/>
          </a:xfrm>
        </p:spPr>
        <p:txBody>
          <a:bodyPr anchor="ctr"/>
          <a:lstStyle/>
          <a:p>
            <a:pPr algn="r"/>
            <a:r>
              <a:rPr lang="zh-CN" altLang="en-US" dirty="0"/>
              <a:t>本章习题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5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2971800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38735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0509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本章习题</a:t>
            </a:r>
          </a:p>
        </p:txBody>
      </p:sp>
      <p:pic>
        <p:nvPicPr>
          <p:cNvPr id="5" name="Graphic 4" descr="Books">
            <a:extLst>
              <a:ext uri="{FF2B5EF4-FFF2-40B4-BE49-F238E27FC236}">
                <a16:creationId xmlns:a16="http://schemas.microsoft.com/office/drawing/2014/main" id="{E22B850C-5F7A-6343-B897-BBE3E6588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324" y="986400"/>
            <a:ext cx="707000" cy="707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77CB59A-305A-EF49-AC99-D1E2951E6879}"/>
                  </a:ext>
                </a:extLst>
              </p:cNvPr>
              <p:cNvSpPr/>
              <p:nvPr/>
            </p:nvSpPr>
            <p:spPr>
              <a:xfrm>
                <a:off x="1685476" y="974283"/>
                <a:ext cx="9410700" cy="4613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1. 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是来自于均匀分布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的一组样本，请推导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的矩估计。</a:t>
                </a:r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2. 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假设某产品在制造时分为合格品与不合格品两类，我们用一个随机变量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来表示某个产品经检查后是否合格，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表示合格品，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表示不合格品，则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服从两点分布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(1,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是未知的不合格品率。现抽取</a:t>
                </a:r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20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个产品，看其是否合格，得到样本如下所示：</a:t>
                </a:r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1 0 0 0 1 0 1 1 1 0 1 0 0 1 0 0 1 1 1 1</a:t>
                </a:r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求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的最大似然估计，并在</a:t>
                </a:r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R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中进行实现。</a:t>
                </a:r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3. 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假设灯泡的寿命服从正态分布。为了估计某种灯泡的平均寿命，现随机地抽取</a:t>
                </a:r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15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只灯泡测试，得到它们的寿命（单位：小时）如下：</a:t>
                </a:r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998   1021   988   986   1018   997   996   </a:t>
                </a:r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973   925   985   981   1007   1011   968   1002</a:t>
                </a:r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试求灯泡平均寿命的</a:t>
                </a:r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0.95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置信区间，并在</a:t>
                </a:r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R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中进行实现。</a:t>
                </a:r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77CB59A-305A-EF49-AC99-D1E2951E68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476" y="974283"/>
                <a:ext cx="9410700" cy="4613892"/>
              </a:xfrm>
              <a:prstGeom prst="rect">
                <a:avLst/>
              </a:prstGeom>
              <a:blipFill>
                <a:blip r:embed="rId4"/>
                <a:stretch>
                  <a:fillRect l="-539" r="-404" b="-8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28227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章节与案例引入</a:t>
            </a:r>
          </a:p>
        </p:txBody>
      </p:sp>
      <p:sp>
        <p:nvSpPr>
          <p:cNvPr id="7" name="六边形 6"/>
          <p:cNvSpPr>
            <a:spLocks noChangeAspect="1"/>
          </p:cNvSpPr>
          <p:nvPr/>
        </p:nvSpPr>
        <p:spPr>
          <a:xfrm rot="5400000">
            <a:off x="1582958" y="1541441"/>
            <a:ext cx="900000" cy="775863"/>
          </a:xfrm>
          <a:prstGeom prst="hexagon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Freeform 22"/>
          <p:cNvSpPr>
            <a:spLocks noChangeAspect="1" noEditPoints="1"/>
          </p:cNvSpPr>
          <p:nvPr/>
        </p:nvSpPr>
        <p:spPr bwMode="auto">
          <a:xfrm>
            <a:off x="1890456" y="1726871"/>
            <a:ext cx="285001" cy="405000"/>
          </a:xfrm>
          <a:custGeom>
            <a:avLst/>
            <a:gdLst>
              <a:gd name="T0" fmla="*/ 20 w 40"/>
              <a:gd name="T1" fmla="*/ 0 h 57"/>
              <a:gd name="T2" fmla="*/ 0 w 40"/>
              <a:gd name="T3" fmla="*/ 20 h 57"/>
              <a:gd name="T4" fmla="*/ 8 w 40"/>
              <a:gd name="T5" fmla="*/ 37 h 57"/>
              <a:gd name="T6" fmla="*/ 16 w 40"/>
              <a:gd name="T7" fmla="*/ 53 h 57"/>
              <a:gd name="T8" fmla="*/ 23 w 40"/>
              <a:gd name="T9" fmla="*/ 53 h 57"/>
              <a:gd name="T10" fmla="*/ 32 w 40"/>
              <a:gd name="T11" fmla="*/ 37 h 57"/>
              <a:gd name="T12" fmla="*/ 40 w 40"/>
              <a:gd name="T13" fmla="*/ 20 h 57"/>
              <a:gd name="T14" fmla="*/ 20 w 40"/>
              <a:gd name="T15" fmla="*/ 0 h 57"/>
              <a:gd name="T16" fmla="*/ 20 w 40"/>
              <a:gd name="T17" fmla="*/ 32 h 57"/>
              <a:gd name="T18" fmla="*/ 8 w 40"/>
              <a:gd name="T19" fmla="*/ 20 h 57"/>
              <a:gd name="T20" fmla="*/ 20 w 40"/>
              <a:gd name="T21" fmla="*/ 8 h 57"/>
              <a:gd name="T22" fmla="*/ 32 w 40"/>
              <a:gd name="T23" fmla="*/ 20 h 57"/>
              <a:gd name="T24" fmla="*/ 20 w 40"/>
              <a:gd name="T25" fmla="*/ 32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0" h="57">
                <a:moveTo>
                  <a:pt x="20" y="0"/>
                </a:moveTo>
                <a:cubicBezTo>
                  <a:pt x="9" y="0"/>
                  <a:pt x="0" y="10"/>
                  <a:pt x="0" y="20"/>
                </a:cubicBezTo>
                <a:cubicBezTo>
                  <a:pt x="0" y="26"/>
                  <a:pt x="3" y="28"/>
                  <a:pt x="8" y="37"/>
                </a:cubicBezTo>
                <a:cubicBezTo>
                  <a:pt x="13" y="46"/>
                  <a:pt x="16" y="53"/>
                  <a:pt x="16" y="53"/>
                </a:cubicBezTo>
                <a:cubicBezTo>
                  <a:pt x="18" y="57"/>
                  <a:pt x="22" y="57"/>
                  <a:pt x="23" y="53"/>
                </a:cubicBezTo>
                <a:cubicBezTo>
                  <a:pt x="23" y="53"/>
                  <a:pt x="27" y="46"/>
                  <a:pt x="32" y="37"/>
                </a:cubicBezTo>
                <a:cubicBezTo>
                  <a:pt x="37" y="28"/>
                  <a:pt x="40" y="26"/>
                  <a:pt x="40" y="20"/>
                </a:cubicBezTo>
                <a:cubicBezTo>
                  <a:pt x="40" y="10"/>
                  <a:pt x="31" y="0"/>
                  <a:pt x="20" y="0"/>
                </a:cubicBezTo>
                <a:close/>
                <a:moveTo>
                  <a:pt x="20" y="32"/>
                </a:moveTo>
                <a:cubicBezTo>
                  <a:pt x="13" y="32"/>
                  <a:pt x="8" y="27"/>
                  <a:pt x="8" y="20"/>
                </a:cubicBezTo>
                <a:cubicBezTo>
                  <a:pt x="8" y="13"/>
                  <a:pt x="13" y="8"/>
                  <a:pt x="20" y="8"/>
                </a:cubicBezTo>
                <a:cubicBezTo>
                  <a:pt x="27" y="8"/>
                  <a:pt x="32" y="13"/>
                  <a:pt x="32" y="20"/>
                </a:cubicBezTo>
                <a:cubicBezTo>
                  <a:pt x="32" y="27"/>
                  <a:pt x="27" y="32"/>
                  <a:pt x="20" y="32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六边形 9"/>
          <p:cNvSpPr>
            <a:spLocks noChangeAspect="1"/>
          </p:cNvSpPr>
          <p:nvPr/>
        </p:nvSpPr>
        <p:spPr>
          <a:xfrm rot="5400000">
            <a:off x="1582958" y="3447754"/>
            <a:ext cx="900000" cy="775863"/>
          </a:xfrm>
          <a:prstGeom prst="hexagon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799977" y="1513873"/>
            <a:ext cx="8105915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采集到的数据往往带有随机性或存在采样的偏差；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如何从有限的样本得到未知“尽可能精确”的估计和推断？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参数估计和假设检验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本章需要解决的问题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799979" y="3385685"/>
            <a:ext cx="8105914" cy="2536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手机续航时间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某一批手机的续航时间是否达到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小时？ 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减肥药疗效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受试者在服用减肥药后是否体重发生了显著下降？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红楼梦作者争议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作者用语习惯是否在前后两部分发生了改变？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Graphic 5" descr="Question mark">
            <a:extLst>
              <a:ext uri="{FF2B5EF4-FFF2-40B4-BE49-F238E27FC236}">
                <a16:creationId xmlns:a16="http://schemas.microsoft.com/office/drawing/2014/main" id="{4B48DA0F-BB7F-4447-A39F-0D0F0CE11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5365" y="3538094"/>
            <a:ext cx="595181" cy="59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04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4337836" y="1629000"/>
            <a:ext cx="3600000" cy="3600000"/>
          </a:xfrm>
          <a:prstGeom prst="ellipse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519509" y="2828835"/>
            <a:ext cx="3236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</a:rPr>
              <a:t>THANKS</a:t>
            </a:r>
            <a:endParaRPr lang="zh-CN" altLang="en-US" sz="7200" dirty="0">
              <a:solidFill>
                <a:schemeClr val="bg1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697836" y="2828835"/>
            <a:ext cx="288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697836" y="4029164"/>
            <a:ext cx="288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4436036" y="1743300"/>
            <a:ext cx="3403600" cy="34036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6828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数据介绍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D7D4BE-FC78-044C-B149-70E9435E24FB}"/>
              </a:ext>
            </a:extLst>
          </p:cNvPr>
          <p:cNvSpPr/>
          <p:nvPr/>
        </p:nvSpPr>
        <p:spPr>
          <a:xfrm>
            <a:off x="8399338" y="2062679"/>
            <a:ext cx="3152077" cy="3367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50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部手机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BearPhone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的续航时间（小时）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受试者在使用减肥药前后的体重（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kg） </a:t>
            </a:r>
            <a:endParaRPr lang="en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A88F7C-0308-8D46-A570-207E84F8282E}"/>
              </a:ext>
            </a:extLst>
          </p:cNvPr>
          <p:cNvSpPr/>
          <p:nvPr/>
        </p:nvSpPr>
        <p:spPr>
          <a:xfrm>
            <a:off x="770553" y="1872274"/>
            <a:ext cx="7081530" cy="210698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indent="304800" latinLnBrk="1">
              <a:lnSpc>
                <a:spcPct val="150000"/>
              </a:lnSpc>
              <a:spcAft>
                <a:spcPts val="7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100" i="1" kern="0" dirty="0">
                <a:solidFill>
                  <a:srgbClr val="999988"/>
                </a:solidFill>
                <a:latin typeface="Courier" pitchFamily="2" charset="0"/>
                <a:ea typeface="SimSun" panose="02010600030101010101" pitchFamily="2" charset="-122"/>
                <a:cs typeface="SimSun" panose="02010600030101010101" pitchFamily="2" charset="-122"/>
              </a:rPr>
              <a:t># </a:t>
            </a:r>
            <a:r>
              <a:rPr lang="zh-CN" altLang="en-US" sz="1100" i="1" kern="0" dirty="0">
                <a:solidFill>
                  <a:srgbClr val="999988"/>
                </a:solidFill>
                <a:latin typeface="Courier" pitchFamily="2" charset="0"/>
                <a:ea typeface="SimSun" panose="02010600030101010101" pitchFamily="2" charset="-122"/>
                <a:cs typeface="SimSun" panose="02010600030101010101" pitchFamily="2" charset="-122"/>
              </a:rPr>
              <a:t>显示续航时间样本数据</a:t>
            </a:r>
            <a:endParaRPr lang="en-CN" kern="100" dirty="0"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indent="304800" latinLnBrk="1">
              <a:lnSpc>
                <a:spcPct val="150000"/>
              </a:lnSpc>
              <a:spcAft>
                <a:spcPts val="7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100" kern="0" dirty="0">
                <a:solidFill>
                  <a:srgbClr val="333333"/>
                </a:solidFill>
                <a:latin typeface="Courier New" panose="02070309020205020404" pitchFamily="49" charset="0"/>
                <a:ea typeface="SimSun" panose="02010600030101010101" pitchFamily="2" charset="-122"/>
              </a:rPr>
              <a:t>print(battery)</a:t>
            </a:r>
            <a:endParaRPr lang="en-CN" kern="100" dirty="0"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indent="304800" latinLnBrk="1">
              <a:lnSpc>
                <a:spcPct val="150000"/>
              </a:lnSpc>
              <a:spcAft>
                <a:spcPts val="7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100" kern="0" dirty="0">
                <a:solidFill>
                  <a:srgbClr val="333333"/>
                </a:solidFill>
                <a:latin typeface="Courier New" panose="02070309020205020404" pitchFamily="49" charset="0"/>
                <a:ea typeface="SimSun" panose="02010600030101010101" pitchFamily="2" charset="-122"/>
              </a:rPr>
              <a:t>##  [1] 20.2 19.4 18.6 18.2 19.8 21.4 18.2 19.8 17.4 19.4 21.4 19.0 19.0 17.0</a:t>
            </a:r>
            <a:endParaRPr lang="en-CN" kern="100" dirty="0"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indent="304800" latinLnBrk="1">
              <a:lnSpc>
                <a:spcPct val="150000"/>
              </a:lnSpc>
              <a:spcAft>
                <a:spcPts val="7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100" kern="0" dirty="0">
                <a:solidFill>
                  <a:srgbClr val="333333"/>
                </a:solidFill>
                <a:latin typeface="Courier New" panose="02070309020205020404" pitchFamily="49" charset="0"/>
                <a:ea typeface="SimSun" panose="02010600030101010101" pitchFamily="2" charset="-122"/>
              </a:rPr>
              <a:t>## [15] 23.0 22.6 21.4 20.2 22.6 20.2 21.4 20.2 18.2 20.2 19.0 19.8 19.8 20.6</a:t>
            </a:r>
            <a:endParaRPr lang="en-CN" kern="100" dirty="0"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indent="304800" latinLnBrk="1">
              <a:lnSpc>
                <a:spcPct val="150000"/>
              </a:lnSpc>
              <a:spcAft>
                <a:spcPts val="7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100" kern="0" dirty="0">
                <a:solidFill>
                  <a:srgbClr val="333333"/>
                </a:solidFill>
                <a:latin typeface="Courier New" panose="02070309020205020404" pitchFamily="49" charset="0"/>
                <a:ea typeface="SimSun" panose="02010600030101010101" pitchFamily="2" charset="-122"/>
              </a:rPr>
              <a:t>## [29] 20.6 18.6 19.0 21.4 20.6 21.8 19.4 19.8 21.8 19.4 17.4 20.2 19.8 17.8</a:t>
            </a:r>
            <a:endParaRPr lang="en-CN" kern="100" dirty="0"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indent="304800" latinLnBrk="1">
              <a:lnSpc>
                <a:spcPct val="150000"/>
              </a:lnSpc>
              <a:spcAft>
                <a:spcPts val="7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100" kern="0" dirty="0">
                <a:solidFill>
                  <a:srgbClr val="333333"/>
                </a:solidFill>
                <a:latin typeface="Courier New" panose="02070309020205020404" pitchFamily="49" charset="0"/>
                <a:ea typeface="SimSun" panose="02010600030101010101" pitchFamily="2" charset="-122"/>
              </a:rPr>
              <a:t>## [43] 17.4 19.8 20.2 19.0 20.2 18.2 21.0 19.8</a:t>
            </a:r>
            <a:endParaRPr lang="en-CN" kern="100" dirty="0"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EBD4FCA2-BB0B-0345-BE02-FD76519180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5263966"/>
                  </p:ext>
                </p:extLst>
              </p:nvPr>
            </p:nvGraphicFramePr>
            <p:xfrm>
              <a:off x="770553" y="4281656"/>
              <a:ext cx="7081525" cy="114782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101305">
                      <a:extLst>
                        <a:ext uri="{9D8B030D-6E8A-4147-A177-3AD203B41FA5}">
                          <a16:colId xmlns:a16="http://schemas.microsoft.com/office/drawing/2014/main" val="3213610513"/>
                        </a:ext>
                      </a:extLst>
                    </a:gridCol>
                    <a:gridCol w="498022">
                      <a:extLst>
                        <a:ext uri="{9D8B030D-6E8A-4147-A177-3AD203B41FA5}">
                          <a16:colId xmlns:a16="http://schemas.microsoft.com/office/drawing/2014/main" val="3696786894"/>
                        </a:ext>
                      </a:extLst>
                    </a:gridCol>
                    <a:gridCol w="498022">
                      <a:extLst>
                        <a:ext uri="{9D8B030D-6E8A-4147-A177-3AD203B41FA5}">
                          <a16:colId xmlns:a16="http://schemas.microsoft.com/office/drawing/2014/main" val="2435436513"/>
                        </a:ext>
                      </a:extLst>
                    </a:gridCol>
                    <a:gridCol w="498022">
                      <a:extLst>
                        <a:ext uri="{9D8B030D-6E8A-4147-A177-3AD203B41FA5}">
                          <a16:colId xmlns:a16="http://schemas.microsoft.com/office/drawing/2014/main" val="2193735728"/>
                        </a:ext>
                      </a:extLst>
                    </a:gridCol>
                    <a:gridCol w="498022">
                      <a:extLst>
                        <a:ext uri="{9D8B030D-6E8A-4147-A177-3AD203B41FA5}">
                          <a16:colId xmlns:a16="http://schemas.microsoft.com/office/drawing/2014/main" val="1861271150"/>
                        </a:ext>
                      </a:extLst>
                    </a:gridCol>
                    <a:gridCol w="498022">
                      <a:extLst>
                        <a:ext uri="{9D8B030D-6E8A-4147-A177-3AD203B41FA5}">
                          <a16:colId xmlns:a16="http://schemas.microsoft.com/office/drawing/2014/main" val="3010739882"/>
                        </a:ext>
                      </a:extLst>
                    </a:gridCol>
                    <a:gridCol w="498022">
                      <a:extLst>
                        <a:ext uri="{9D8B030D-6E8A-4147-A177-3AD203B41FA5}">
                          <a16:colId xmlns:a16="http://schemas.microsoft.com/office/drawing/2014/main" val="3414502889"/>
                        </a:ext>
                      </a:extLst>
                    </a:gridCol>
                    <a:gridCol w="498022">
                      <a:extLst>
                        <a:ext uri="{9D8B030D-6E8A-4147-A177-3AD203B41FA5}">
                          <a16:colId xmlns:a16="http://schemas.microsoft.com/office/drawing/2014/main" val="3046570741"/>
                        </a:ext>
                      </a:extLst>
                    </a:gridCol>
                    <a:gridCol w="498022">
                      <a:extLst>
                        <a:ext uri="{9D8B030D-6E8A-4147-A177-3AD203B41FA5}">
                          <a16:colId xmlns:a16="http://schemas.microsoft.com/office/drawing/2014/main" val="133057681"/>
                        </a:ext>
                      </a:extLst>
                    </a:gridCol>
                    <a:gridCol w="498022">
                      <a:extLst>
                        <a:ext uri="{9D8B030D-6E8A-4147-A177-3AD203B41FA5}">
                          <a16:colId xmlns:a16="http://schemas.microsoft.com/office/drawing/2014/main" val="2170841819"/>
                        </a:ext>
                      </a:extLst>
                    </a:gridCol>
                    <a:gridCol w="498022">
                      <a:extLst>
                        <a:ext uri="{9D8B030D-6E8A-4147-A177-3AD203B41FA5}">
                          <a16:colId xmlns:a16="http://schemas.microsoft.com/office/drawing/2014/main" val="20299372"/>
                        </a:ext>
                      </a:extLst>
                    </a:gridCol>
                  </a:tblGrid>
                  <a:tr h="107950">
                    <a:tc>
                      <a:txBody>
                        <a:bodyPr/>
                        <a:lstStyle/>
                        <a:p>
                          <a:pPr marL="0" indent="4763" algn="ctr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zh-CN" sz="1400" kern="100" cap="all" spc="0" dirty="0">
                              <a:effectLst/>
                            </a:rPr>
                            <a:t>受试者编号</a:t>
                          </a:r>
                          <a:endParaRPr lang="en-CN" sz="1600" kern="100" dirty="0">
                            <a:effectLst/>
                            <a:latin typeface="Arial" panose="020B0604020202020204" pitchFamily="34" charset="0"/>
                            <a:ea typeface="SimSun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sz="1400" kern="100" cap="all" dirty="0">
                              <a:effectLst/>
                            </a:rPr>
                            <a:t>1</a:t>
                          </a:r>
                          <a:endParaRPr lang="en-CN" sz="1600" kern="100" dirty="0">
                            <a:effectLst/>
                            <a:latin typeface="Arial" panose="020B0604020202020204" pitchFamily="34" charset="0"/>
                            <a:ea typeface="SimSun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b="1" kern="100" cap="all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endParaRPr lang="en-CN" sz="1400" b="1" kern="100" cap="all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b="1" kern="100" cap="all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endParaRPr lang="en-CN" sz="1400" b="1" kern="100" cap="all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b="1" kern="100" cap="all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en-CN" sz="1400" b="1" kern="100" cap="all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b="1" kern="100" cap="all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  <a:endParaRPr lang="en-CN" sz="1400" b="1" kern="100" cap="all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b="1" kern="100" cap="all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  <a:endParaRPr lang="en-CN" sz="1400" b="1" kern="100" cap="all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b="1" kern="100" cap="all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  <a:endParaRPr lang="en-CN" sz="1400" b="1" kern="100" cap="all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sz="1400" b="1" kern="100" cap="all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</a:t>
                          </a:r>
                          <a:endParaRPr lang="en-CN" sz="1400" b="1" kern="100" cap="all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b="1" kern="100" cap="all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  <a:endParaRPr lang="en-CN" sz="1400" b="1" kern="100" cap="all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b="1" kern="100" cap="all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en-CN" sz="1400" b="1" kern="100" cap="all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32140639"/>
                      </a:ext>
                    </a:extLst>
                  </a:tr>
                  <a:tr h="107950"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zh-CN" sz="1400" b="1" kern="100" cap="all" spc="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服用药物前的体重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b="1" kern="100" cap="all" spc="0">
                                  <a:solidFill>
                                    <a:schemeClr val="l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𝒙</m:t>
                              </m:r>
                            </m:oMath>
                          </a14:m>
                          <a:endParaRPr lang="en-CN" sz="1400" b="1" kern="100" cap="all" spc="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zh-CN" sz="1400" kern="100" spc="0" dirty="0">
                              <a:effectLst/>
                            </a:rPr>
                            <a:t>50</a:t>
                          </a:r>
                          <a:endParaRPr lang="en-CN" sz="1600" kern="100" dirty="0">
                            <a:effectLst/>
                            <a:latin typeface="Arial" panose="020B0604020202020204" pitchFamily="34" charset="0"/>
                            <a:ea typeface="SimSun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kern="100" spc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</a:t>
                          </a:r>
                          <a:endParaRPr lang="en-CN" sz="1400" kern="100" spc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kern="100" spc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55</a:t>
                          </a:r>
                          <a:endParaRPr lang="en-CN" sz="1400" kern="100" spc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kern="100" spc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60</a:t>
                          </a:r>
                          <a:endParaRPr lang="en-CN" sz="1400" kern="100" spc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kern="100" spc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58</a:t>
                          </a:r>
                          <a:endParaRPr lang="en-CN" sz="1400" kern="100" spc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kern="100" spc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</a:t>
                          </a:r>
                          <a:endParaRPr lang="en-CN" sz="1400" kern="100" spc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kern="100" spc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56</a:t>
                          </a:r>
                          <a:endParaRPr lang="en-CN" sz="1400" kern="100" spc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kern="100" spc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</a:t>
                          </a:r>
                          <a:endParaRPr lang="en-CN" sz="1400" kern="100" spc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kern="100" spc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61</a:t>
                          </a:r>
                          <a:endParaRPr lang="en-CN" sz="1400" kern="100" spc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kern="100" spc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51</a:t>
                          </a:r>
                          <a:endParaRPr lang="en-CN" sz="1400" kern="100" spc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685333127"/>
                      </a:ext>
                    </a:extLst>
                  </a:tr>
                  <a:tr h="107950"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zh-CN" sz="1400" b="1" kern="100" cap="all" spc="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服用药物后的体重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b="1" kern="100" cap="all" spc="0">
                                  <a:solidFill>
                                    <a:schemeClr val="l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𝒚</m:t>
                              </m:r>
                            </m:oMath>
                          </a14:m>
                          <a:endParaRPr lang="en-CN" sz="1400" b="1" kern="100" cap="all" spc="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kern="100" spc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</a:t>
                          </a:r>
                          <a:endParaRPr lang="en-CN" sz="1400" kern="100" spc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kern="100" spc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55</a:t>
                          </a:r>
                          <a:endParaRPr lang="en-CN" sz="1400" kern="100" spc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kern="100" spc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49</a:t>
                          </a:r>
                          <a:endParaRPr lang="en-CN" sz="1400" kern="100" spc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kern="100" spc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62</a:t>
                          </a:r>
                          <a:endParaRPr lang="en-CN" sz="1400" kern="100" spc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kern="100" spc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</a:t>
                          </a:r>
                          <a:endParaRPr lang="en-CN" sz="1400" kern="100" spc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kern="100" spc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49</a:t>
                          </a:r>
                          <a:endParaRPr lang="en-CN" sz="1400" kern="100" spc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kern="100" spc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</a:t>
                          </a:r>
                          <a:endParaRPr lang="en-CN" sz="1400" kern="100" spc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kern="100" spc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</a:t>
                          </a:r>
                          <a:endParaRPr lang="en-CN" sz="1400" kern="100" spc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kern="100" spc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55</a:t>
                          </a:r>
                          <a:endParaRPr lang="en-CN" sz="1400" kern="100" spc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kern="100" spc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</a:t>
                          </a:r>
                          <a:endParaRPr lang="en-CN" sz="1400" kern="100" spc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459927145"/>
                      </a:ext>
                    </a:extLst>
                  </a:tr>
                  <a:tr h="107950"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zh-CN" sz="1400" b="1" kern="100" cap="all" spc="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差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b="1" kern="100" cap="all" spc="0">
                                  <a:solidFill>
                                    <a:schemeClr val="l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𝒅</m:t>
                              </m:r>
                              <m:r>
                                <a:rPr lang="zh-CN" sz="1400" b="1" kern="100" cap="all" spc="0">
                                  <a:solidFill>
                                    <a:schemeClr val="l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=</m:t>
                              </m:r>
                              <m:r>
                                <a:rPr lang="zh-CN" altLang="en-US" sz="1400" b="1" kern="100" cap="all" spc="0">
                                  <a:solidFill>
                                    <a:schemeClr val="l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𝒙</m:t>
                              </m:r>
                              <m:r>
                                <a:rPr lang="zh-CN" altLang="en-US" sz="1400" b="1" kern="100" cap="all" spc="0">
                                  <a:solidFill>
                                    <a:schemeClr val="l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lang="zh-CN" altLang="en-US" sz="1400" b="1" kern="100" cap="all" spc="0">
                                  <a:solidFill>
                                    <a:schemeClr val="l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𝒚</m:t>
                              </m:r>
                            </m:oMath>
                          </a14:m>
                          <a:endParaRPr lang="en-CN" sz="1400" b="1" kern="100" cap="all" spc="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kern="100" spc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  <a:endParaRPr lang="en-CN" sz="1400" kern="100" spc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kern="100" spc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en-CN" sz="1400" kern="100" spc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kern="100" spc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  <a:endParaRPr lang="en-CN" sz="1400" kern="100" spc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kern="100" spc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-2</a:t>
                          </a:r>
                          <a:endParaRPr lang="en-CN" sz="1400" kern="100" spc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kern="100" spc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</a:t>
                          </a:r>
                          <a:endParaRPr lang="en-CN" sz="1400" kern="100" spc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kern="100" spc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  <a:endParaRPr lang="en-CN" sz="1400" kern="100" spc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kern="100" spc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</a:t>
                          </a:r>
                          <a:endParaRPr lang="en-CN" sz="1400" kern="100" spc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kern="100" spc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</a:t>
                          </a:r>
                          <a:endParaRPr lang="en-CN" sz="1400" kern="100" spc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kern="100" spc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  <a:endParaRPr lang="en-CN" sz="1400" kern="100" spc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kern="100" spc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endParaRPr lang="en-CN" sz="1400" kern="100" spc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6637278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EBD4FCA2-BB0B-0345-BE02-FD76519180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5263966"/>
                  </p:ext>
                </p:extLst>
              </p:nvPr>
            </p:nvGraphicFramePr>
            <p:xfrm>
              <a:off x="770553" y="4281656"/>
              <a:ext cx="7081525" cy="114782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101305">
                      <a:extLst>
                        <a:ext uri="{9D8B030D-6E8A-4147-A177-3AD203B41FA5}">
                          <a16:colId xmlns:a16="http://schemas.microsoft.com/office/drawing/2014/main" val="3213610513"/>
                        </a:ext>
                      </a:extLst>
                    </a:gridCol>
                    <a:gridCol w="498022">
                      <a:extLst>
                        <a:ext uri="{9D8B030D-6E8A-4147-A177-3AD203B41FA5}">
                          <a16:colId xmlns:a16="http://schemas.microsoft.com/office/drawing/2014/main" val="3696786894"/>
                        </a:ext>
                      </a:extLst>
                    </a:gridCol>
                    <a:gridCol w="498022">
                      <a:extLst>
                        <a:ext uri="{9D8B030D-6E8A-4147-A177-3AD203B41FA5}">
                          <a16:colId xmlns:a16="http://schemas.microsoft.com/office/drawing/2014/main" val="2435436513"/>
                        </a:ext>
                      </a:extLst>
                    </a:gridCol>
                    <a:gridCol w="498022">
                      <a:extLst>
                        <a:ext uri="{9D8B030D-6E8A-4147-A177-3AD203B41FA5}">
                          <a16:colId xmlns:a16="http://schemas.microsoft.com/office/drawing/2014/main" val="2193735728"/>
                        </a:ext>
                      </a:extLst>
                    </a:gridCol>
                    <a:gridCol w="498022">
                      <a:extLst>
                        <a:ext uri="{9D8B030D-6E8A-4147-A177-3AD203B41FA5}">
                          <a16:colId xmlns:a16="http://schemas.microsoft.com/office/drawing/2014/main" val="1861271150"/>
                        </a:ext>
                      </a:extLst>
                    </a:gridCol>
                    <a:gridCol w="498022">
                      <a:extLst>
                        <a:ext uri="{9D8B030D-6E8A-4147-A177-3AD203B41FA5}">
                          <a16:colId xmlns:a16="http://schemas.microsoft.com/office/drawing/2014/main" val="3010739882"/>
                        </a:ext>
                      </a:extLst>
                    </a:gridCol>
                    <a:gridCol w="498022">
                      <a:extLst>
                        <a:ext uri="{9D8B030D-6E8A-4147-A177-3AD203B41FA5}">
                          <a16:colId xmlns:a16="http://schemas.microsoft.com/office/drawing/2014/main" val="3414502889"/>
                        </a:ext>
                      </a:extLst>
                    </a:gridCol>
                    <a:gridCol w="498022">
                      <a:extLst>
                        <a:ext uri="{9D8B030D-6E8A-4147-A177-3AD203B41FA5}">
                          <a16:colId xmlns:a16="http://schemas.microsoft.com/office/drawing/2014/main" val="3046570741"/>
                        </a:ext>
                      </a:extLst>
                    </a:gridCol>
                    <a:gridCol w="498022">
                      <a:extLst>
                        <a:ext uri="{9D8B030D-6E8A-4147-A177-3AD203B41FA5}">
                          <a16:colId xmlns:a16="http://schemas.microsoft.com/office/drawing/2014/main" val="133057681"/>
                        </a:ext>
                      </a:extLst>
                    </a:gridCol>
                    <a:gridCol w="498022">
                      <a:extLst>
                        <a:ext uri="{9D8B030D-6E8A-4147-A177-3AD203B41FA5}">
                          <a16:colId xmlns:a16="http://schemas.microsoft.com/office/drawing/2014/main" val="2170841819"/>
                        </a:ext>
                      </a:extLst>
                    </a:gridCol>
                    <a:gridCol w="498022">
                      <a:extLst>
                        <a:ext uri="{9D8B030D-6E8A-4147-A177-3AD203B41FA5}">
                          <a16:colId xmlns:a16="http://schemas.microsoft.com/office/drawing/2014/main" val="20299372"/>
                        </a:ext>
                      </a:extLst>
                    </a:gridCol>
                  </a:tblGrid>
                  <a:tr h="286957">
                    <a:tc>
                      <a:txBody>
                        <a:bodyPr/>
                        <a:lstStyle/>
                        <a:p>
                          <a:pPr marL="0" indent="4763" algn="ctr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zh-CN" sz="1400" kern="100" cap="all" spc="0" dirty="0">
                              <a:effectLst/>
                            </a:rPr>
                            <a:t>受试者编号</a:t>
                          </a:r>
                          <a:endParaRPr lang="en-CN" sz="1600" kern="100" dirty="0">
                            <a:effectLst/>
                            <a:latin typeface="Arial" panose="020B0604020202020204" pitchFamily="34" charset="0"/>
                            <a:ea typeface="SimSun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sz="1400" kern="100" cap="all" dirty="0">
                              <a:effectLst/>
                            </a:rPr>
                            <a:t>1</a:t>
                          </a:r>
                          <a:endParaRPr lang="en-CN" sz="1600" kern="100" dirty="0">
                            <a:effectLst/>
                            <a:latin typeface="Arial" panose="020B0604020202020204" pitchFamily="34" charset="0"/>
                            <a:ea typeface="SimSun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b="1" kern="100" cap="all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endParaRPr lang="en-CN" sz="1400" b="1" kern="100" cap="all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b="1" kern="100" cap="all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endParaRPr lang="en-CN" sz="1400" b="1" kern="100" cap="all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b="1" kern="100" cap="all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en-CN" sz="1400" b="1" kern="100" cap="all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b="1" kern="100" cap="all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  <a:endParaRPr lang="en-CN" sz="1400" b="1" kern="100" cap="all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b="1" kern="100" cap="all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  <a:endParaRPr lang="en-CN" sz="1400" b="1" kern="100" cap="all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b="1" kern="100" cap="all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  <a:endParaRPr lang="en-CN" sz="1400" b="1" kern="100" cap="all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sz="1400" b="1" kern="100" cap="all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</a:t>
                          </a:r>
                          <a:endParaRPr lang="en-CN" sz="1400" b="1" kern="100" cap="all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b="1" kern="100" cap="all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  <a:endParaRPr lang="en-CN" sz="1400" b="1" kern="100" cap="all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b="1" kern="100" cap="all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en-CN" sz="1400" b="1" kern="100" cap="all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32140639"/>
                      </a:ext>
                    </a:extLst>
                  </a:tr>
                  <a:tr h="286957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t="-104348" r="-237952" b="-2347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4763" algn="ctr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zh-CN" sz="1400" kern="100" spc="0" dirty="0">
                              <a:effectLst/>
                            </a:rPr>
                            <a:t>50</a:t>
                          </a:r>
                          <a:endParaRPr lang="en-CN" sz="1600" kern="100" dirty="0">
                            <a:effectLst/>
                            <a:latin typeface="Arial" panose="020B0604020202020204" pitchFamily="34" charset="0"/>
                            <a:ea typeface="SimSun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kern="100" spc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</a:t>
                          </a:r>
                          <a:endParaRPr lang="en-CN" sz="1400" kern="100" spc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kern="100" spc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55</a:t>
                          </a:r>
                          <a:endParaRPr lang="en-CN" sz="1400" kern="100" spc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kern="100" spc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60</a:t>
                          </a:r>
                          <a:endParaRPr lang="en-CN" sz="1400" kern="100" spc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kern="100" spc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58</a:t>
                          </a:r>
                          <a:endParaRPr lang="en-CN" sz="1400" kern="100" spc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kern="100" spc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</a:t>
                          </a:r>
                          <a:endParaRPr lang="en-CN" sz="1400" kern="100" spc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kern="100" spc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56</a:t>
                          </a:r>
                          <a:endParaRPr lang="en-CN" sz="1400" kern="100" spc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kern="100" spc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</a:t>
                          </a:r>
                          <a:endParaRPr lang="en-CN" sz="1400" kern="100" spc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kern="100" spc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61</a:t>
                          </a:r>
                          <a:endParaRPr lang="en-CN" sz="1400" kern="100" spc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kern="100" spc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51</a:t>
                          </a:r>
                          <a:endParaRPr lang="en-CN" sz="1400" kern="100" spc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685333127"/>
                      </a:ext>
                    </a:extLst>
                  </a:tr>
                  <a:tr h="286957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t="-213636" r="-237952" b="-14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kern="100" spc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</a:t>
                          </a:r>
                          <a:endParaRPr lang="en-CN" sz="1400" kern="100" spc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kern="100" spc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55</a:t>
                          </a:r>
                          <a:endParaRPr lang="en-CN" sz="1400" kern="100" spc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kern="100" spc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49</a:t>
                          </a:r>
                          <a:endParaRPr lang="en-CN" sz="1400" kern="100" spc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kern="100" spc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62</a:t>
                          </a:r>
                          <a:endParaRPr lang="en-CN" sz="1400" kern="100" spc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kern="100" spc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</a:t>
                          </a:r>
                          <a:endParaRPr lang="en-CN" sz="1400" kern="100" spc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kern="100" spc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49</a:t>
                          </a:r>
                          <a:endParaRPr lang="en-CN" sz="1400" kern="100" spc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kern="100" spc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</a:t>
                          </a:r>
                          <a:endParaRPr lang="en-CN" sz="1400" kern="100" spc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kern="100" spc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</a:t>
                          </a:r>
                          <a:endParaRPr lang="en-CN" sz="1400" kern="100" spc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kern="100" spc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55</a:t>
                          </a:r>
                          <a:endParaRPr lang="en-CN" sz="1400" kern="100" spc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kern="100" spc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</a:t>
                          </a:r>
                          <a:endParaRPr lang="en-CN" sz="1400" kern="100" spc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459927145"/>
                      </a:ext>
                    </a:extLst>
                  </a:tr>
                  <a:tr h="286957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t="-300000" r="-237952" b="-3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kern="100" spc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  <a:endParaRPr lang="en-CN" sz="1400" kern="100" spc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kern="100" spc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en-CN" sz="1400" kern="100" spc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kern="100" spc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  <a:endParaRPr lang="en-CN" sz="1400" kern="100" spc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kern="100" spc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-2</a:t>
                          </a:r>
                          <a:endParaRPr lang="en-CN" sz="1400" kern="100" spc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kern="100" spc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</a:t>
                          </a:r>
                          <a:endParaRPr lang="en-CN" sz="1400" kern="100" spc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kern="100" spc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  <a:endParaRPr lang="en-CN" sz="1400" kern="100" spc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kern="100" spc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</a:t>
                          </a:r>
                          <a:endParaRPr lang="en-CN" sz="1400" kern="100" spc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kern="100" spc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</a:t>
                          </a:r>
                          <a:endParaRPr lang="en-CN" sz="1400" kern="100" spc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kern="100" spc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  <a:endParaRPr lang="en-CN" sz="1400" kern="100" spc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indent="4763" algn="ctr" defTabSz="914400" rtl="0" eaLnBrk="1" latinLnBrk="0" hangingPunct="1">
                            <a:lnSpc>
                              <a:spcPct val="150000"/>
                            </a:lnSpc>
                            <a:tabLst/>
                          </a:pPr>
                          <a:r>
                            <a:rPr lang="en-US" altLang="zh-CN" sz="1400" kern="100" spc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endParaRPr lang="en-CN" sz="1400" kern="100" spc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66372783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294791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数据介绍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D7D4BE-FC78-044C-B149-70E9435E24FB}"/>
              </a:ext>
            </a:extLst>
          </p:cNvPr>
          <p:cNvSpPr/>
          <p:nvPr/>
        </p:nvSpPr>
        <p:spPr>
          <a:xfrm>
            <a:off x="7847556" y="2413407"/>
            <a:ext cx="3666281" cy="2120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文言虚词“之”和“亦”出现的频率在前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80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回变化不大，而在后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40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回使用频率大大降低；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这说明作者的语言风格在后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40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回更加偏向白话 。</a:t>
            </a:r>
            <a:endParaRPr lang="en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459B9A-7A37-2649-9E30-A8C066D1F5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7"/>
          <a:stretch>
            <a:fillRect/>
          </a:stretch>
        </p:blipFill>
        <p:spPr>
          <a:xfrm>
            <a:off x="1522021" y="1437540"/>
            <a:ext cx="5786058" cy="39829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40484B9-7A2D-DB4F-8E59-69482D06AA18}"/>
              </a:ext>
            </a:extLst>
          </p:cNvPr>
          <p:cNvSpPr/>
          <p:nvPr/>
        </p:nvSpPr>
        <p:spPr>
          <a:xfrm>
            <a:off x="2321367" y="5563823"/>
            <a:ext cx="41873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《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红楼梦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》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中虚词“之”、“亦”使用频数柱状图 </a:t>
            </a:r>
            <a:endParaRPr lang="en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03868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本章难点</a:t>
            </a:r>
          </a:p>
        </p:txBody>
      </p:sp>
      <p:sp>
        <p:nvSpPr>
          <p:cNvPr id="7" name="六边形 6"/>
          <p:cNvSpPr>
            <a:spLocks noChangeAspect="1"/>
          </p:cNvSpPr>
          <p:nvPr/>
        </p:nvSpPr>
        <p:spPr>
          <a:xfrm rot="5400000">
            <a:off x="1697258" y="1384130"/>
            <a:ext cx="900000" cy="775863"/>
          </a:xfrm>
          <a:prstGeom prst="hexagon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六边形 9"/>
          <p:cNvSpPr>
            <a:spLocks noChangeAspect="1"/>
          </p:cNvSpPr>
          <p:nvPr/>
        </p:nvSpPr>
        <p:spPr>
          <a:xfrm rot="5400000">
            <a:off x="1697256" y="3175152"/>
            <a:ext cx="900000" cy="775863"/>
          </a:xfrm>
          <a:prstGeom prst="hexagon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914277" y="1356562"/>
            <a:ext cx="8172822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理解并掌握不同的参数估计方法，包括矩估计、最大似然估计和区间估计；熟练掌握常见的参数估计方法在实际案例中的应用，并使用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语言实现。 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914274" y="3147585"/>
            <a:ext cx="8172825" cy="878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理解假设检验的基本思想、步骤，理解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值的概念，熟练掌握假设检验问题的基本类型，并使用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语言实现。</a:t>
            </a:r>
          </a:p>
        </p:txBody>
      </p:sp>
      <p:pic>
        <p:nvPicPr>
          <p:cNvPr id="6" name="Graphic 5" descr="Question mark">
            <a:extLst>
              <a:ext uri="{FF2B5EF4-FFF2-40B4-BE49-F238E27FC236}">
                <a16:creationId xmlns:a16="http://schemas.microsoft.com/office/drawing/2014/main" id="{4B48DA0F-BB7F-4447-A39F-0D0F0CE11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9663" y="3265492"/>
            <a:ext cx="595181" cy="59518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655E83B-99DC-254B-AA37-EE2881AE4B83}"/>
              </a:ext>
            </a:extLst>
          </p:cNvPr>
          <p:cNvSpPr/>
          <p:nvPr/>
        </p:nvSpPr>
        <p:spPr>
          <a:xfrm>
            <a:off x="2914274" y="4944211"/>
            <a:ext cx="8172825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了解单因素方差分析的基本思想。 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6" name="Graphic 15" descr="Question mark">
            <a:extLst>
              <a:ext uri="{FF2B5EF4-FFF2-40B4-BE49-F238E27FC236}">
                <a16:creationId xmlns:a16="http://schemas.microsoft.com/office/drawing/2014/main" id="{C02A9FE2-2F3D-C746-9574-BDD29C546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49664" y="1474470"/>
            <a:ext cx="595181" cy="595181"/>
          </a:xfrm>
          <a:prstGeom prst="rect">
            <a:avLst/>
          </a:prstGeom>
        </p:spPr>
      </p:pic>
      <p:sp>
        <p:nvSpPr>
          <p:cNvPr id="17" name="六边形 9">
            <a:extLst>
              <a:ext uri="{FF2B5EF4-FFF2-40B4-BE49-F238E27FC236}">
                <a16:creationId xmlns:a16="http://schemas.microsoft.com/office/drawing/2014/main" id="{841A4BFC-F6BA-2C48-B6BD-6C69BB3D3CDC}"/>
              </a:ext>
            </a:extLst>
          </p:cNvPr>
          <p:cNvSpPr>
            <a:spLocks noChangeAspect="1"/>
          </p:cNvSpPr>
          <p:nvPr/>
        </p:nvSpPr>
        <p:spPr>
          <a:xfrm rot="5400000">
            <a:off x="1697256" y="4975084"/>
            <a:ext cx="900000" cy="775863"/>
          </a:xfrm>
          <a:prstGeom prst="hexagon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Graphic 17" descr="Question mark">
            <a:extLst>
              <a:ext uri="{FF2B5EF4-FFF2-40B4-BE49-F238E27FC236}">
                <a16:creationId xmlns:a16="http://schemas.microsoft.com/office/drawing/2014/main" id="{8695F9F6-F991-2D40-B2F0-0080380EC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49663" y="5085940"/>
            <a:ext cx="595181" cy="59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775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/>
      </p:pic>
      <p:sp>
        <p:nvSpPr>
          <p:cNvPr id="11" name="圆角矩形 10"/>
          <p:cNvSpPr/>
          <p:nvPr/>
        </p:nvSpPr>
        <p:spPr>
          <a:xfrm>
            <a:off x="0" y="2870200"/>
            <a:ext cx="6502399" cy="1089061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576811"/>
            <a:ext cx="5570071" cy="1800000"/>
          </a:xfrm>
        </p:spPr>
        <p:txBody>
          <a:bodyPr anchor="ctr">
            <a:normAutofit/>
          </a:bodyPr>
          <a:lstStyle/>
          <a:p>
            <a:pPr algn="r"/>
            <a:r>
              <a:rPr lang="zh-CN" altLang="en-US" sz="4400" dirty="0"/>
              <a:t>总体、样本和样本量 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2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2971800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38735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7391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>
            <a:normAutofit/>
          </a:bodyPr>
          <a:lstStyle/>
          <a:p>
            <a:r>
              <a:rPr lang="zh-CN" altLang="en-US" dirty="0"/>
              <a:t>总体、样本和统计量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E8DFD2A-CC7D-7C48-9969-9C826CB222B4}"/>
                  </a:ext>
                </a:extLst>
              </p:cNvPr>
              <p:cNvSpPr/>
              <p:nvPr/>
            </p:nvSpPr>
            <p:spPr>
              <a:xfrm>
                <a:off x="761593" y="1106130"/>
                <a:ext cx="7386959" cy="46545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总体</a:t>
                </a:r>
                <a:r>
                  <a:rPr lang="zh-CN" altLang="en-US" sz="20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是指所研究问题的对象的全体 </a:t>
                </a:r>
                <a:endParaRPr lang="en-US" altLang="zh-CN" sz="20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e.g.</a:t>
                </a: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所有型号为</a:t>
                </a:r>
                <a:r>
                  <a:rPr lang="en-US" sz="2000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BearPhone</a:t>
                </a: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的手机的续航时间 </a:t>
                </a:r>
                <a:endPara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样本</a:t>
                </a:r>
                <a:r>
                  <a:rPr lang="zh-CN" altLang="en-US" sz="20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是按照一定规律从总体中抽出的一部分个体 </a:t>
                </a:r>
                <a:endParaRPr lang="en-US" altLang="zh-CN" sz="20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e.g.</a:t>
                </a: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我们抽出的</a:t>
                </a:r>
                <a:r>
                  <a:rPr lang="en-US" altLang="zh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50</a:t>
                </a: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部手机的续航时间就是总体的一组样本</a:t>
                </a:r>
                <a:endPara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50</a:t>
                </a: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就是样本量（或称作样本容量）  </a:t>
                </a:r>
                <a:endPara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统计量</a:t>
                </a:r>
                <a:r>
                  <a:rPr lang="zh-CN" altLang="en-US" sz="20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是样本的函数，其取值完全依赖于样本 </a:t>
                </a:r>
                <a:endParaRPr lang="en-US" altLang="zh-CN" sz="20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样本均值： 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C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=19.824</m:t>
                    </m:r>
                  </m:oMath>
                </a14:m>
                <a:r>
                  <a:rPr lang="en-CN" sz="2000" dirty="0">
                    <a:effectLst/>
                  </a:rPr>
                  <a:t>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统计量可以看作是对样本的加工，目的是刻画总体的特征</a:t>
                </a:r>
                <a:endParaRPr lang="en-CN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E8DFD2A-CC7D-7C48-9969-9C826CB22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93" y="1106130"/>
                <a:ext cx="7386959" cy="4654544"/>
              </a:xfrm>
              <a:prstGeom prst="rect">
                <a:avLst/>
              </a:prstGeom>
              <a:blipFill>
                <a:blip r:embed="rId2"/>
                <a:stretch>
                  <a:fillRect l="-687" b="-135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69507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/>
      </p:pic>
      <p:sp>
        <p:nvSpPr>
          <p:cNvPr id="11" name="圆角矩形 10"/>
          <p:cNvSpPr/>
          <p:nvPr/>
        </p:nvSpPr>
        <p:spPr>
          <a:xfrm>
            <a:off x="0" y="2870200"/>
            <a:ext cx="6502399" cy="1089061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576811"/>
            <a:ext cx="5570071" cy="1800000"/>
          </a:xfrm>
        </p:spPr>
        <p:txBody>
          <a:bodyPr anchor="ctr">
            <a:normAutofit/>
          </a:bodyPr>
          <a:lstStyle/>
          <a:p>
            <a:pPr algn="r"/>
            <a:r>
              <a:rPr lang="zh-CN" altLang="en-US" dirty="0"/>
              <a:t>参数估计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3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2971800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38735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9222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2592</TotalTime>
  <Words>2670</Words>
  <Application>Microsoft Macintosh PowerPoint</Application>
  <PresentationFormat>Widescreen</PresentationFormat>
  <Paragraphs>284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Microsoft YaHei</vt:lpstr>
      <vt:lpstr>Microsoft YaHei</vt:lpstr>
      <vt:lpstr>Arial</vt:lpstr>
      <vt:lpstr>Calibri</vt:lpstr>
      <vt:lpstr>Cambria Math</vt:lpstr>
      <vt:lpstr>Courier</vt:lpstr>
      <vt:lpstr>Courier New</vt:lpstr>
      <vt:lpstr>Office 主题</vt:lpstr>
      <vt:lpstr>参数估计与假设检验</vt:lpstr>
      <vt:lpstr>章节与案例引入</vt:lpstr>
      <vt:lpstr>章节与案例引入</vt:lpstr>
      <vt:lpstr>数据介绍</vt:lpstr>
      <vt:lpstr>数据介绍</vt:lpstr>
      <vt:lpstr>本章难点</vt:lpstr>
      <vt:lpstr>总体、样本和样本量 </vt:lpstr>
      <vt:lpstr>总体、样本和统计量</vt:lpstr>
      <vt:lpstr>参数估计</vt:lpstr>
      <vt:lpstr>矩估计</vt:lpstr>
      <vt:lpstr>极大似然估计</vt:lpstr>
      <vt:lpstr>极大似然估计：实例分析</vt:lpstr>
      <vt:lpstr>区间估计</vt:lpstr>
      <vt:lpstr>区间估计：枢轴量法</vt:lpstr>
      <vt:lpstr>正态总体均值的置信区间</vt:lpstr>
      <vt:lpstr>正态总体均值的置信区间</vt:lpstr>
      <vt:lpstr>假设检验</vt:lpstr>
      <vt:lpstr>假设检验</vt:lpstr>
      <vt:lpstr>假设检验</vt:lpstr>
      <vt:lpstr>假设检验的P值</vt:lpstr>
      <vt:lpstr>假设检验的基本类型</vt:lpstr>
      <vt:lpstr>正态总体的假设检验 </vt:lpstr>
      <vt:lpstr>正态总体的假设检验 </vt:lpstr>
      <vt:lpstr>正态总体的假设检验 </vt:lpstr>
      <vt:lpstr>单因素方差分析</vt:lpstr>
      <vt:lpstr>方差分析</vt:lpstr>
      <vt:lpstr>方差分析</vt:lpstr>
      <vt:lpstr>本章习题</vt:lpstr>
      <vt:lpstr>本章习题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Ryan Lee</dc:creator>
  <cp:lastModifiedBy>Yimeng Ren</cp:lastModifiedBy>
  <cp:revision>168</cp:revision>
  <dcterms:created xsi:type="dcterms:W3CDTF">2014-04-01T11:22:20Z</dcterms:created>
  <dcterms:modified xsi:type="dcterms:W3CDTF">2021-12-20T15:28:55Z</dcterms:modified>
</cp:coreProperties>
</file>